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365" r:id="rId3"/>
    <p:sldId id="307" r:id="rId4"/>
    <p:sldId id="258" r:id="rId5"/>
    <p:sldId id="276" r:id="rId6"/>
    <p:sldId id="260" r:id="rId7"/>
    <p:sldId id="270" r:id="rId8"/>
    <p:sldId id="269" r:id="rId9"/>
    <p:sldId id="277" r:id="rId10"/>
    <p:sldId id="291" r:id="rId11"/>
    <p:sldId id="309" r:id="rId12"/>
    <p:sldId id="366" r:id="rId13"/>
    <p:sldId id="279" r:id="rId14"/>
    <p:sldId id="280" r:id="rId15"/>
    <p:sldId id="282" r:id="rId16"/>
    <p:sldId id="381" r:id="rId17"/>
    <p:sldId id="375" r:id="rId18"/>
    <p:sldId id="340" r:id="rId19"/>
    <p:sldId id="346" r:id="rId20"/>
    <p:sldId id="382" r:id="rId21"/>
    <p:sldId id="364" r:id="rId22"/>
    <p:sldId id="349" r:id="rId23"/>
    <p:sldId id="352" r:id="rId24"/>
    <p:sldId id="353" r:id="rId25"/>
    <p:sldId id="355" r:id="rId26"/>
    <p:sldId id="386" r:id="rId27"/>
    <p:sldId id="387" r:id="rId28"/>
    <p:sldId id="388" r:id="rId29"/>
    <p:sldId id="389" r:id="rId30"/>
    <p:sldId id="390" r:id="rId31"/>
    <p:sldId id="391" r:id="rId32"/>
    <p:sldId id="392" r:id="rId33"/>
    <p:sldId id="393" r:id="rId34"/>
    <p:sldId id="394" r:id="rId35"/>
    <p:sldId id="322" r:id="rId36"/>
    <p:sldId id="323" r:id="rId37"/>
    <p:sldId id="383" r:id="rId38"/>
    <p:sldId id="384" r:id="rId39"/>
    <p:sldId id="385" r:id="rId40"/>
    <p:sldId id="325" r:id="rId41"/>
    <p:sldId id="327" r:id="rId42"/>
    <p:sldId id="329" r:id="rId43"/>
    <p:sldId id="331" r:id="rId44"/>
    <p:sldId id="332" r:id="rId45"/>
    <p:sldId id="333" r:id="rId46"/>
    <p:sldId id="334" r:id="rId47"/>
    <p:sldId id="335" r:id="rId48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EEFB"/>
    <a:srgbClr val="E6B8E1"/>
    <a:srgbClr val="FF9933"/>
    <a:srgbClr val="EBC7E6"/>
    <a:srgbClr val="000066"/>
    <a:srgbClr val="FF0000"/>
    <a:srgbClr val="660066"/>
    <a:srgbClr val="99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8735" autoAdjust="0"/>
    <p:restoredTop sz="94595" autoAdjust="0"/>
  </p:normalViewPr>
  <p:slideViewPr>
    <p:cSldViewPr>
      <p:cViewPr>
        <p:scale>
          <a:sx n="66" d="100"/>
          <a:sy n="66" d="100"/>
        </p:scale>
        <p:origin x="-1210" y="-40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6338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3386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3386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3386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5EB530E-90B7-4B3B-8E6F-050D9092CD06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633864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33865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66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67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68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69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0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1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2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3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4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5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6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7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8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79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0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1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2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3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4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5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6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7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8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89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90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91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92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93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94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3895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33896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38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338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33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33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2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33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33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33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33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3859" grpId="0"/>
      <p:bldP spid="633860" grpId="0" build="p" advAuto="500">
        <p:tmplLst>
          <p:tmpl lvl="1">
            <p:tnLst>
              <p:par>
                <p:cTn presetID="35" presetClass="entr" presetSubtype="0" fill="hold" nodeType="afterEffect">
                  <p:stCondLst>
                    <p:cond delay="50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38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63386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633860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72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63386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63386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E16A1-465D-4799-B7A0-1E19949FBC4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2A744-F211-4C43-9B60-8F2D37F0071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B454B2E-67EC-4603-9028-D0466C46FE7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ED9F2FB-B814-47D8-B67F-5409FF0D903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D07D3-FD41-4C85-AACC-426F50A9AFC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3BB48-DA0F-4BB3-B6C8-3B3C5EE1398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51D4F1-C30A-423D-A7AE-9011D85E00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35974-106E-4454-B64E-F591A76AC6F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08A94-A1DD-4F4F-B61D-397AF21672F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D0DFA-C62A-41EC-933E-40BEB52F055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150FB-BF09-4A47-8345-23E4CF598B2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8997F-748D-464C-B10B-18AC2DEDC3C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3283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6328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/>
            </a:lvl1pPr>
          </a:lstStyle>
          <a:p>
            <a:endParaRPr lang="en-US" altLang="zh-TW"/>
          </a:p>
        </p:txBody>
      </p:sp>
      <p:sp>
        <p:nvSpPr>
          <p:cNvPr id="6328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endParaRPr lang="en-US" altLang="zh-TW"/>
          </a:p>
        </p:txBody>
      </p:sp>
      <p:sp>
        <p:nvSpPr>
          <p:cNvPr id="6328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fld id="{C38D2F3D-3012-475F-8462-CAD99FF8BDF8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632840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63284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4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4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4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4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4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4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4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4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5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6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7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287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3141663"/>
            <a:ext cx="5616575" cy="2879725"/>
          </a:xfrm>
        </p:spPr>
        <p:txBody>
          <a:bodyPr/>
          <a:lstStyle/>
          <a:p>
            <a:pPr algn="l"/>
            <a:r>
              <a:rPr lang="zh-TW" altLang="en-US"/>
              <a:t>黃春興 清華大學經濟學系</a:t>
            </a:r>
          </a:p>
          <a:p>
            <a:pPr algn="l"/>
            <a:r>
              <a:rPr lang="zh-TW" altLang="en-US"/>
              <a:t>科管院 </a:t>
            </a:r>
            <a:r>
              <a:rPr lang="en-US" altLang="zh-TW"/>
              <a:t>717</a:t>
            </a:r>
            <a:r>
              <a:rPr lang="zh-TW" altLang="en-US"/>
              <a:t>室  </a:t>
            </a:r>
            <a:r>
              <a:rPr lang="en-US" altLang="zh-TW"/>
              <a:t>(03-57)42890</a:t>
            </a:r>
          </a:p>
          <a:p>
            <a:pPr algn="l"/>
            <a:r>
              <a:rPr lang="en-US" altLang="zh-TW"/>
              <a:t>cshwang@mx.nthu.edu.tw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23850" y="620713"/>
            <a:ext cx="6985000" cy="2160587"/>
          </a:xfrm>
          <a:ln/>
        </p:spPr>
        <p:txBody>
          <a:bodyPr/>
          <a:lstStyle/>
          <a:p>
            <a:pPr algn="ctr"/>
            <a:r>
              <a:rPr lang="zh-TW" altLang="en-US" sz="3200" dirty="0">
                <a:solidFill>
                  <a:srgbClr val="660066"/>
                </a:solidFill>
                <a:latin typeface="細明體" pitchFamily="49" charset="-120"/>
                <a:ea typeface="細明體" pitchFamily="49" charset="-120"/>
              </a:rPr>
              <a:t>經濟學 </a:t>
            </a:r>
            <a:r>
              <a:rPr lang="en-US" altLang="zh-TW" sz="3200" dirty="0" smtClean="0">
                <a:solidFill>
                  <a:srgbClr val="660066"/>
                </a:solidFill>
                <a:latin typeface="細明體" pitchFamily="49" charset="-120"/>
                <a:ea typeface="細明體" pitchFamily="49" charset="-120"/>
              </a:rPr>
              <a:t>ECON1001 </a:t>
            </a:r>
            <a:r>
              <a:rPr lang="en-US" altLang="zh-TW" sz="3200" dirty="0">
                <a:solidFill>
                  <a:srgbClr val="660066"/>
                </a:solidFill>
                <a:latin typeface="細明體" pitchFamily="49" charset="-120"/>
                <a:ea typeface="細明體" pitchFamily="49" charset="-120"/>
              </a:rPr>
              <a:t/>
            </a:r>
            <a:br>
              <a:rPr lang="en-US" altLang="zh-TW" sz="3200" dirty="0">
                <a:solidFill>
                  <a:srgbClr val="660066"/>
                </a:solidFill>
                <a:latin typeface="細明體" pitchFamily="49" charset="-120"/>
                <a:ea typeface="細明體" pitchFamily="49" charset="-120"/>
              </a:rPr>
            </a:br>
            <a:r>
              <a:rPr lang="en-US" altLang="zh-TW" sz="3200" dirty="0">
                <a:solidFill>
                  <a:srgbClr val="660066"/>
                </a:solidFill>
                <a:latin typeface="細明體" pitchFamily="49" charset="-120"/>
                <a:ea typeface="細明體" pitchFamily="49" charset="-120"/>
              </a:rPr>
              <a:t/>
            </a:r>
            <a:br>
              <a:rPr lang="en-US" altLang="zh-TW" sz="3200" dirty="0">
                <a:solidFill>
                  <a:srgbClr val="660066"/>
                </a:solidFill>
                <a:latin typeface="細明體" pitchFamily="49" charset="-120"/>
                <a:ea typeface="細明體" pitchFamily="49" charset="-120"/>
              </a:rPr>
            </a:br>
            <a:r>
              <a:rPr lang="zh-TW" altLang="en-US" sz="5400" dirty="0" smtClean="0"/>
              <a:t>經濟學是什麼</a:t>
            </a:r>
            <a:endParaRPr lang="zh-TW" altLang="en-US" sz="5400" dirty="0">
              <a:solidFill>
                <a:srgbClr val="660066"/>
              </a:solidFill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804248" y="6381328"/>
            <a:ext cx="18822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1200" dirty="0" smtClean="0">
                <a:solidFill>
                  <a:schemeClr val="tx2"/>
                </a:solidFill>
              </a:rPr>
              <a:t>What </a:t>
            </a:r>
            <a:r>
              <a:rPr lang="en-US" altLang="zh-TW" sz="1200" dirty="0">
                <a:solidFill>
                  <a:schemeClr val="tx2"/>
                </a:solidFill>
              </a:rPr>
              <a:t>is </a:t>
            </a:r>
            <a:r>
              <a:rPr lang="en-US" altLang="zh-TW" sz="1200" dirty="0" smtClean="0">
                <a:solidFill>
                  <a:schemeClr val="tx2"/>
                </a:solidFill>
              </a:rPr>
              <a:t>Economics-2014</a:t>
            </a:r>
            <a:endParaRPr lang="en-US" altLang="zh-TW" sz="1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504" name="Rectangle 16"/>
          <p:cNvSpPr>
            <a:spLocks noChangeArrowheads="1"/>
          </p:cNvSpPr>
          <p:nvPr/>
        </p:nvSpPr>
        <p:spPr bwMode="auto">
          <a:xfrm>
            <a:off x="2411413" y="1844675"/>
            <a:ext cx="4032250" cy="720725"/>
          </a:xfrm>
          <a:prstGeom prst="rect">
            <a:avLst/>
          </a:prstGeom>
          <a:solidFill>
            <a:srgbClr val="99CCFF"/>
          </a:solidFill>
          <a:ln w="9525">
            <a:solidFill>
              <a:srgbClr val="66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>
                <a:solidFill>
                  <a:srgbClr val="660066"/>
                </a:solidFill>
              </a:rPr>
              <a:t>神學</a:t>
            </a:r>
          </a:p>
        </p:txBody>
      </p:sp>
      <p:sp>
        <p:nvSpPr>
          <p:cNvPr id="319502" name="Rectangle 14"/>
          <p:cNvSpPr>
            <a:spLocks noChangeArrowheads="1"/>
          </p:cNvSpPr>
          <p:nvPr/>
        </p:nvSpPr>
        <p:spPr bwMode="auto">
          <a:xfrm>
            <a:off x="250825" y="2997200"/>
            <a:ext cx="1800225" cy="1584325"/>
          </a:xfrm>
          <a:prstGeom prst="rect">
            <a:avLst/>
          </a:prstGeom>
          <a:solidFill>
            <a:srgbClr val="BBFEB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史學</a:t>
            </a:r>
          </a:p>
        </p:txBody>
      </p:sp>
      <p:sp>
        <p:nvSpPr>
          <p:cNvPr id="319500" name="Rectangle 12"/>
          <p:cNvSpPr>
            <a:spLocks noChangeArrowheads="1"/>
          </p:cNvSpPr>
          <p:nvPr/>
        </p:nvSpPr>
        <p:spPr bwMode="auto">
          <a:xfrm>
            <a:off x="6948488" y="3068638"/>
            <a:ext cx="1871662" cy="172878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應用科學</a:t>
            </a:r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632700" cy="86518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2-1. </a:t>
            </a:r>
            <a:r>
              <a:rPr lang="zh-TW" altLang="en-US" sz="4000" dirty="0">
                <a:solidFill>
                  <a:srgbClr val="660066"/>
                </a:solidFill>
              </a:rPr>
              <a:t>經濟學與其他科學的關係</a:t>
            </a:r>
          </a:p>
        </p:txBody>
      </p:sp>
      <p:sp>
        <p:nvSpPr>
          <p:cNvPr id="319493" name="Rectangle 5"/>
          <p:cNvSpPr>
            <a:spLocks noChangeArrowheads="1"/>
          </p:cNvSpPr>
          <p:nvPr/>
        </p:nvSpPr>
        <p:spPr bwMode="auto">
          <a:xfrm>
            <a:off x="900113" y="2132013"/>
            <a:ext cx="15843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政治學</a:t>
            </a:r>
          </a:p>
        </p:txBody>
      </p:sp>
      <p:sp>
        <p:nvSpPr>
          <p:cNvPr id="319494" name="Rectangle 6"/>
          <p:cNvSpPr>
            <a:spLocks noChangeArrowheads="1"/>
          </p:cNvSpPr>
          <p:nvPr/>
        </p:nvSpPr>
        <p:spPr bwMode="auto">
          <a:xfrm>
            <a:off x="1042988" y="4365625"/>
            <a:ext cx="1657350" cy="12239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社會學</a:t>
            </a:r>
          </a:p>
        </p:txBody>
      </p:sp>
      <p:sp>
        <p:nvSpPr>
          <p:cNvPr id="319498" name="Rectangle 10"/>
          <p:cNvSpPr>
            <a:spLocks noChangeArrowheads="1"/>
          </p:cNvSpPr>
          <p:nvPr/>
        </p:nvSpPr>
        <p:spPr bwMode="auto">
          <a:xfrm>
            <a:off x="6156325" y="4652963"/>
            <a:ext cx="1584325" cy="1081087"/>
          </a:xfrm>
          <a:prstGeom prst="rect">
            <a:avLst/>
          </a:prstGeom>
          <a:solidFill>
            <a:srgbClr val="EB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心理學</a:t>
            </a:r>
          </a:p>
        </p:txBody>
      </p:sp>
      <p:sp>
        <p:nvSpPr>
          <p:cNvPr id="319499" name="Rectangle 11"/>
          <p:cNvSpPr>
            <a:spLocks noChangeArrowheads="1"/>
          </p:cNvSpPr>
          <p:nvPr/>
        </p:nvSpPr>
        <p:spPr bwMode="auto">
          <a:xfrm>
            <a:off x="6372225" y="2205038"/>
            <a:ext cx="1584325" cy="1008062"/>
          </a:xfrm>
          <a:prstGeom prst="rect">
            <a:avLst/>
          </a:prstGeom>
          <a:solidFill>
            <a:srgbClr val="EBFDA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數理邏輯</a:t>
            </a:r>
          </a:p>
        </p:txBody>
      </p:sp>
      <p:sp>
        <p:nvSpPr>
          <p:cNvPr id="319501" name="Rectangle 13"/>
          <p:cNvSpPr>
            <a:spLocks noChangeArrowheads="1"/>
          </p:cNvSpPr>
          <p:nvPr/>
        </p:nvSpPr>
        <p:spPr bwMode="auto">
          <a:xfrm>
            <a:off x="4500563" y="5373688"/>
            <a:ext cx="1871662" cy="1150937"/>
          </a:xfrm>
          <a:prstGeom prst="rect">
            <a:avLst/>
          </a:prstGeom>
          <a:solidFill>
            <a:srgbClr val="E6B8E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文學</a:t>
            </a:r>
          </a:p>
        </p:txBody>
      </p:sp>
      <p:sp>
        <p:nvSpPr>
          <p:cNvPr id="319505" name="Line 17"/>
          <p:cNvSpPr>
            <a:spLocks noChangeShapeType="1"/>
          </p:cNvSpPr>
          <p:nvPr/>
        </p:nvSpPr>
        <p:spPr bwMode="auto">
          <a:xfrm>
            <a:off x="4211638" y="2565400"/>
            <a:ext cx="0" cy="576263"/>
          </a:xfrm>
          <a:prstGeom prst="line">
            <a:avLst/>
          </a:prstGeom>
          <a:noFill/>
          <a:ln w="76200">
            <a:solidFill>
              <a:srgbClr val="CC99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06" name="Line 18"/>
          <p:cNvSpPr>
            <a:spLocks noChangeShapeType="1"/>
          </p:cNvSpPr>
          <p:nvPr/>
        </p:nvSpPr>
        <p:spPr bwMode="auto">
          <a:xfrm flipH="1" flipV="1">
            <a:off x="4932363" y="2565400"/>
            <a:ext cx="0" cy="574675"/>
          </a:xfrm>
          <a:prstGeom prst="line">
            <a:avLst/>
          </a:prstGeom>
          <a:noFill/>
          <a:ln w="76200">
            <a:solidFill>
              <a:srgbClr val="E6B8E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08" name="Line 20"/>
          <p:cNvSpPr>
            <a:spLocks noChangeShapeType="1"/>
          </p:cNvSpPr>
          <p:nvPr/>
        </p:nvSpPr>
        <p:spPr bwMode="auto">
          <a:xfrm>
            <a:off x="5867400" y="3860800"/>
            <a:ext cx="1009650" cy="0"/>
          </a:xfrm>
          <a:prstGeom prst="line">
            <a:avLst/>
          </a:prstGeom>
          <a:noFill/>
          <a:ln w="76200">
            <a:solidFill>
              <a:srgbClr val="F3140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09" name="Line 21"/>
          <p:cNvSpPr>
            <a:spLocks noChangeShapeType="1"/>
          </p:cNvSpPr>
          <p:nvPr/>
        </p:nvSpPr>
        <p:spPr bwMode="auto">
          <a:xfrm flipV="1">
            <a:off x="5795963" y="3068638"/>
            <a:ext cx="576262" cy="287337"/>
          </a:xfrm>
          <a:prstGeom prst="line">
            <a:avLst/>
          </a:prstGeom>
          <a:noFill/>
          <a:ln w="76200">
            <a:solidFill>
              <a:srgbClr val="F3140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10" name="Line 22"/>
          <p:cNvSpPr>
            <a:spLocks noChangeShapeType="1"/>
          </p:cNvSpPr>
          <p:nvPr/>
        </p:nvSpPr>
        <p:spPr bwMode="auto">
          <a:xfrm flipH="1" flipV="1">
            <a:off x="4356100" y="4581525"/>
            <a:ext cx="0" cy="574675"/>
          </a:xfrm>
          <a:prstGeom prst="line">
            <a:avLst/>
          </a:prstGeom>
          <a:noFill/>
          <a:ln w="76200">
            <a:solidFill>
              <a:srgbClr val="CC99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11" name="Line 23"/>
          <p:cNvSpPr>
            <a:spLocks noChangeShapeType="1"/>
          </p:cNvSpPr>
          <p:nvPr/>
        </p:nvSpPr>
        <p:spPr bwMode="auto">
          <a:xfrm flipH="1">
            <a:off x="5795963" y="2852738"/>
            <a:ext cx="504825" cy="28733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12" name="Line 24"/>
          <p:cNvSpPr>
            <a:spLocks noChangeShapeType="1"/>
          </p:cNvSpPr>
          <p:nvPr/>
        </p:nvSpPr>
        <p:spPr bwMode="auto">
          <a:xfrm flipH="1" flipV="1">
            <a:off x="5795963" y="4292600"/>
            <a:ext cx="504825" cy="360363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13" name="Line 25"/>
          <p:cNvSpPr>
            <a:spLocks noChangeShapeType="1"/>
          </p:cNvSpPr>
          <p:nvPr/>
        </p:nvSpPr>
        <p:spPr bwMode="auto">
          <a:xfrm flipH="1">
            <a:off x="5292725" y="4581525"/>
            <a:ext cx="0" cy="719138"/>
          </a:xfrm>
          <a:prstGeom prst="line">
            <a:avLst/>
          </a:prstGeom>
          <a:noFill/>
          <a:ln w="76200">
            <a:solidFill>
              <a:srgbClr val="E6B8E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16" name="Line 28"/>
          <p:cNvSpPr>
            <a:spLocks noChangeShapeType="1"/>
          </p:cNvSpPr>
          <p:nvPr/>
        </p:nvSpPr>
        <p:spPr bwMode="auto">
          <a:xfrm flipH="1">
            <a:off x="3851275" y="4581525"/>
            <a:ext cx="0" cy="647700"/>
          </a:xfrm>
          <a:prstGeom prst="line">
            <a:avLst/>
          </a:prstGeom>
          <a:noFill/>
          <a:ln w="76200">
            <a:solidFill>
              <a:srgbClr val="E6B8E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18" name="Line 30"/>
          <p:cNvSpPr>
            <a:spLocks noChangeShapeType="1"/>
          </p:cNvSpPr>
          <p:nvPr/>
        </p:nvSpPr>
        <p:spPr bwMode="auto">
          <a:xfrm flipV="1">
            <a:off x="2124075" y="3716338"/>
            <a:ext cx="1008063" cy="0"/>
          </a:xfrm>
          <a:prstGeom prst="line">
            <a:avLst/>
          </a:prstGeom>
          <a:noFill/>
          <a:ln w="76200">
            <a:solidFill>
              <a:srgbClr val="CC99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19" name="Line 31"/>
          <p:cNvSpPr>
            <a:spLocks noChangeShapeType="1"/>
          </p:cNvSpPr>
          <p:nvPr/>
        </p:nvSpPr>
        <p:spPr bwMode="auto">
          <a:xfrm>
            <a:off x="2484438" y="3213100"/>
            <a:ext cx="719137" cy="2159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20" name="Line 32"/>
          <p:cNvSpPr>
            <a:spLocks noChangeShapeType="1"/>
          </p:cNvSpPr>
          <p:nvPr/>
        </p:nvSpPr>
        <p:spPr bwMode="auto">
          <a:xfrm flipV="1">
            <a:off x="2700338" y="4292600"/>
            <a:ext cx="504825" cy="287338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21" name="Line 33"/>
          <p:cNvSpPr>
            <a:spLocks noChangeShapeType="1"/>
          </p:cNvSpPr>
          <p:nvPr/>
        </p:nvSpPr>
        <p:spPr bwMode="auto">
          <a:xfrm flipH="1" flipV="1">
            <a:off x="2484438" y="2852738"/>
            <a:ext cx="792162" cy="215900"/>
          </a:xfrm>
          <a:prstGeom prst="line">
            <a:avLst/>
          </a:prstGeom>
          <a:noFill/>
          <a:ln w="76200">
            <a:solidFill>
              <a:srgbClr val="F3140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22" name="Line 34"/>
          <p:cNvSpPr>
            <a:spLocks noChangeShapeType="1"/>
          </p:cNvSpPr>
          <p:nvPr/>
        </p:nvSpPr>
        <p:spPr bwMode="auto">
          <a:xfrm flipH="1">
            <a:off x="2700338" y="4581525"/>
            <a:ext cx="503237" cy="358775"/>
          </a:xfrm>
          <a:prstGeom prst="line">
            <a:avLst/>
          </a:prstGeom>
          <a:noFill/>
          <a:ln w="76200">
            <a:solidFill>
              <a:srgbClr val="F3140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23" name="Line 35"/>
          <p:cNvSpPr>
            <a:spLocks noChangeShapeType="1"/>
          </p:cNvSpPr>
          <p:nvPr/>
        </p:nvSpPr>
        <p:spPr bwMode="auto">
          <a:xfrm>
            <a:off x="5651500" y="4581525"/>
            <a:ext cx="503238" cy="358775"/>
          </a:xfrm>
          <a:prstGeom prst="line">
            <a:avLst/>
          </a:prstGeom>
          <a:noFill/>
          <a:ln w="76200">
            <a:solidFill>
              <a:srgbClr val="E6B8E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25" name="Line 37"/>
          <p:cNvSpPr>
            <a:spLocks noChangeShapeType="1"/>
          </p:cNvSpPr>
          <p:nvPr/>
        </p:nvSpPr>
        <p:spPr bwMode="auto">
          <a:xfrm flipH="1" flipV="1">
            <a:off x="2124075" y="3932238"/>
            <a:ext cx="1079500" cy="0"/>
          </a:xfrm>
          <a:prstGeom prst="line">
            <a:avLst/>
          </a:prstGeom>
          <a:noFill/>
          <a:ln w="76200">
            <a:solidFill>
              <a:srgbClr val="F3140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19503" name="Rectangle 15"/>
          <p:cNvSpPr>
            <a:spLocks noChangeArrowheads="1"/>
          </p:cNvSpPr>
          <p:nvPr/>
        </p:nvSpPr>
        <p:spPr bwMode="auto">
          <a:xfrm>
            <a:off x="2555875" y="5229225"/>
            <a:ext cx="2016125" cy="1008063"/>
          </a:xfrm>
          <a:prstGeom prst="rect">
            <a:avLst/>
          </a:prstGeom>
          <a:solidFill>
            <a:srgbClr val="E6B8E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哲學</a:t>
            </a:r>
          </a:p>
        </p:txBody>
      </p:sp>
      <p:sp>
        <p:nvSpPr>
          <p:cNvPr id="319492" name="Rectangle 4"/>
          <p:cNvSpPr>
            <a:spLocks noChangeArrowheads="1"/>
          </p:cNvSpPr>
          <p:nvPr/>
        </p:nvSpPr>
        <p:spPr bwMode="auto">
          <a:xfrm>
            <a:off x="3203575" y="3140075"/>
            <a:ext cx="2592388" cy="1441450"/>
          </a:xfrm>
          <a:prstGeom prst="rect">
            <a:avLst/>
          </a:prstGeom>
          <a:solidFill>
            <a:srgbClr val="EBC6B3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3600" b="1">
                <a:solidFill>
                  <a:srgbClr val="F31403"/>
                </a:solidFill>
              </a:rPr>
              <a:t>經濟學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1700808"/>
            <a:ext cx="6912446" cy="2160240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rgbClr val="D1253E"/>
                </a:solidFill>
              </a:rPr>
              <a:t/>
            </a:r>
            <a:br>
              <a:rPr lang="zh-TW" altLang="en-US" dirty="0">
                <a:solidFill>
                  <a:srgbClr val="D1253E"/>
                </a:solidFill>
              </a:rPr>
            </a:br>
            <a:r>
              <a:rPr lang="zh-TW" altLang="en-US" dirty="0" smtClean="0">
                <a:solidFill>
                  <a:srgbClr val="D1253E"/>
                </a:solidFill>
              </a:rPr>
              <a:t>二、</a:t>
            </a:r>
            <a:r>
              <a:rPr lang="en-US" altLang="zh-TW" dirty="0" smtClean="0">
                <a:solidFill>
                  <a:srgbClr val="D1253E"/>
                </a:solidFill>
              </a:rPr>
              <a:t/>
            </a:r>
            <a:br>
              <a:rPr lang="en-US" altLang="zh-TW" dirty="0" smtClean="0">
                <a:solidFill>
                  <a:srgbClr val="D1253E"/>
                </a:solidFill>
              </a:rPr>
            </a:br>
            <a:r>
              <a:rPr lang="zh-TW" altLang="en-US" dirty="0">
                <a:solidFill>
                  <a:srgbClr val="D1253E"/>
                </a:solidFill>
              </a:rPr>
              <a:t/>
            </a:r>
            <a:br>
              <a:rPr lang="zh-TW" altLang="en-US" dirty="0">
                <a:solidFill>
                  <a:srgbClr val="D1253E"/>
                </a:solidFill>
              </a:rPr>
            </a:br>
            <a:r>
              <a:rPr lang="zh-TW" altLang="en-US" dirty="0">
                <a:solidFill>
                  <a:srgbClr val="D1253E"/>
                </a:solidFill>
              </a:rPr>
              <a:t>經濟學教導的理念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r>
              <a:rPr lang="en-US" altLang="zh-TW" sz="4400" dirty="0">
                <a:solidFill>
                  <a:srgbClr val="660066"/>
                </a:solidFill>
              </a:rPr>
              <a:t>1. </a:t>
            </a:r>
            <a:r>
              <a:rPr lang="zh-TW" altLang="en-US" sz="4400" dirty="0">
                <a:solidFill>
                  <a:srgbClr val="660066"/>
                </a:solidFill>
              </a:rPr>
              <a:t>經濟學的三大理念</a:t>
            </a:r>
          </a:p>
        </p:txBody>
      </p:sp>
      <p:sp>
        <p:nvSpPr>
          <p:cNvPr id="6133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7499350" cy="4573587"/>
          </a:xfrm>
          <a:noFill/>
          <a:ln/>
        </p:spPr>
        <p:txBody>
          <a:bodyPr/>
          <a:lstStyle/>
          <a:p>
            <a:pPr marL="571500" indent="-571500" fontAlgn="t">
              <a:lnSpc>
                <a:spcPct val="170000"/>
              </a:lnSpc>
              <a:buFont typeface="Wingdings" pitchFamily="2" charset="2"/>
              <a:buAutoNum type="arabicParenR"/>
            </a:pPr>
            <a:r>
              <a:rPr lang="zh-TW" altLang="en-US" sz="3200" dirty="0"/>
              <a:t>每個人心中都有一把尺。</a:t>
            </a:r>
          </a:p>
          <a:p>
            <a:pPr marL="571500" indent="-571500" fontAlgn="t">
              <a:lnSpc>
                <a:spcPct val="170000"/>
              </a:lnSpc>
              <a:buFont typeface="Wingdings" pitchFamily="2" charset="2"/>
              <a:buAutoNum type="arabicParenR"/>
            </a:pPr>
            <a:r>
              <a:rPr lang="zh-TW" altLang="en-US" sz="3200" dirty="0"/>
              <a:t>理想不一定能實現。</a:t>
            </a:r>
          </a:p>
          <a:p>
            <a:pPr marL="571500" indent="-571500" fontAlgn="t">
              <a:lnSpc>
                <a:spcPct val="170000"/>
              </a:lnSpc>
              <a:buFont typeface="Wingdings" pitchFamily="2" charset="2"/>
              <a:buAutoNum type="arabicParenR"/>
            </a:pPr>
            <a:r>
              <a:rPr lang="zh-TW" altLang="en-US" sz="3200" dirty="0"/>
              <a:t>天下沒有白吃的午餐。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777112" cy="100841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1-1. </a:t>
            </a:r>
            <a:r>
              <a:rPr lang="zh-TW" altLang="en-US" sz="4000" dirty="0">
                <a:solidFill>
                  <a:srgbClr val="660066"/>
                </a:solidFill>
              </a:rPr>
              <a:t>每個人心中都有一把尺：</a:t>
            </a:r>
            <a:r>
              <a:rPr lang="zh-TW" altLang="en-US" sz="2800" dirty="0">
                <a:solidFill>
                  <a:srgbClr val="660066"/>
                </a:solidFill>
              </a:rPr>
              <a:t>主觀</a:t>
            </a:r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899592" y="1628800"/>
            <a:ext cx="7776864" cy="2209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arabicParenR"/>
            </a:pPr>
            <a:r>
              <a:rPr lang="en-US" altLang="zh-TW" sz="3200" dirty="0"/>
              <a:t> </a:t>
            </a:r>
            <a:r>
              <a:rPr lang="zh-TW" altLang="en-US" sz="3200" dirty="0"/>
              <a:t>每個人都有自己的</a:t>
            </a:r>
            <a:r>
              <a:rPr lang="zh-TW" altLang="en-US" sz="3200" dirty="0" smtClean="0"/>
              <a:t>喜好（和</a:t>
            </a:r>
            <a:r>
              <a:rPr lang="zh-TW" altLang="en-US" sz="3200" dirty="0"/>
              <a:t>評價</a:t>
            </a:r>
            <a:r>
              <a:rPr lang="zh-TW" altLang="en-US" sz="3200" dirty="0" smtClean="0"/>
              <a:t>標準）。</a:t>
            </a:r>
            <a:endParaRPr lang="zh-TW" altLang="en-US" sz="3200" dirty="0"/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arabicParenR"/>
            </a:pPr>
            <a:r>
              <a:rPr lang="zh-TW" altLang="en-US" sz="3200" dirty="0"/>
              <a:t> 每個人都有自己</a:t>
            </a:r>
            <a:r>
              <a:rPr lang="zh-TW" altLang="en-US" sz="3200" dirty="0" smtClean="0"/>
              <a:t>選擇（和目標）。</a:t>
            </a:r>
            <a:endParaRPr lang="zh-TW" altLang="en-US" sz="3200" dirty="0"/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arabicParenR"/>
            </a:pPr>
            <a:r>
              <a:rPr lang="zh-TW" altLang="en-US" sz="3200" dirty="0"/>
              <a:t> 每個人都為實現目標而採取行動。</a:t>
            </a:r>
          </a:p>
        </p:txBody>
      </p:sp>
      <p:sp>
        <p:nvSpPr>
          <p:cNvPr id="14644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059832" y="4149080"/>
            <a:ext cx="2160240" cy="1944216"/>
          </a:xfrm>
          <a:noFill/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2800" dirty="0" smtClean="0"/>
              <a:t>配偶</a:t>
            </a:r>
            <a:endParaRPr lang="zh-TW" altLang="en-US" sz="2800" dirty="0"/>
          </a:p>
          <a:p>
            <a:pPr>
              <a:lnSpc>
                <a:spcPct val="110000"/>
              </a:lnSpc>
            </a:pPr>
            <a:r>
              <a:rPr lang="zh-TW" altLang="en-US" sz="2800" dirty="0" smtClean="0"/>
              <a:t>工作</a:t>
            </a:r>
            <a:endParaRPr lang="zh-TW" altLang="en-US" sz="2800" dirty="0"/>
          </a:p>
          <a:p>
            <a:pPr>
              <a:lnSpc>
                <a:spcPct val="110000"/>
              </a:lnSpc>
            </a:pPr>
            <a:r>
              <a:rPr lang="zh-TW" altLang="en-US" sz="2800" dirty="0" smtClean="0"/>
              <a:t>生活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559675" cy="93662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1-2. </a:t>
            </a:r>
            <a:r>
              <a:rPr lang="zh-TW" altLang="en-US" sz="4000" dirty="0">
                <a:solidFill>
                  <a:srgbClr val="660066"/>
                </a:solidFill>
              </a:rPr>
              <a:t>理想不一定能實現：</a:t>
            </a:r>
            <a:r>
              <a:rPr lang="zh-TW" altLang="en-US" sz="2800" dirty="0">
                <a:solidFill>
                  <a:srgbClr val="660066"/>
                </a:solidFill>
              </a:rPr>
              <a:t>經濟理性</a:t>
            </a:r>
          </a:p>
        </p:txBody>
      </p:sp>
      <p:sp>
        <p:nvSpPr>
          <p:cNvPr id="147459" name="Text Box 3"/>
          <p:cNvSpPr txBox="1">
            <a:spLocks noChangeArrowheads="1"/>
          </p:cNvSpPr>
          <p:nvPr/>
        </p:nvSpPr>
        <p:spPr bwMode="auto">
          <a:xfrm>
            <a:off x="684213" y="1556792"/>
            <a:ext cx="8459787" cy="2209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arabicParenR"/>
            </a:pPr>
            <a:r>
              <a:rPr lang="en-US" altLang="zh-TW" sz="3200" dirty="0"/>
              <a:t> </a:t>
            </a:r>
            <a:r>
              <a:rPr lang="zh-TW" altLang="en-US" sz="3200" dirty="0"/>
              <a:t>因個人知識太少，以致計畫無法實現。</a:t>
            </a:r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arabicParenR"/>
            </a:pPr>
            <a:r>
              <a:rPr lang="zh-TW" altLang="en-US" sz="3200" dirty="0"/>
              <a:t> 計畫無法憑</a:t>
            </a:r>
            <a:r>
              <a:rPr lang="zh-TW" altLang="en-US" sz="3200" dirty="0" smtClean="0"/>
              <a:t>一己之力完成</a:t>
            </a:r>
            <a:r>
              <a:rPr lang="zh-TW" altLang="en-US" sz="3200" dirty="0"/>
              <a:t>，需要他人合作。</a:t>
            </a:r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arabicParenR"/>
            </a:pPr>
            <a:r>
              <a:rPr lang="zh-TW" altLang="en-US" sz="3200" dirty="0"/>
              <a:t> 沒想到竟有人處處跟我作對。</a:t>
            </a:r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9552" y="4077072"/>
            <a:ext cx="5256584" cy="1158875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TW" sz="2400" dirty="0">
                <a:latin typeface="Times New Roman" pitchFamily="18" charset="0"/>
              </a:rPr>
              <a:t>EVITA</a:t>
            </a:r>
            <a:r>
              <a:rPr lang="zh-TW" altLang="en-US" sz="2400" dirty="0">
                <a:latin typeface="Times New Roman" pitchFamily="18" charset="0"/>
              </a:rPr>
              <a:t>：</a:t>
            </a:r>
            <a:r>
              <a:rPr lang="en-US" altLang="zh-TW" sz="2400" dirty="0">
                <a:latin typeface="Times New Roman" pitchFamily="18" charset="0"/>
              </a:rPr>
              <a:t>Don’t cry for me Argentina.</a:t>
            </a:r>
          </a:p>
          <a:p>
            <a:pPr>
              <a:lnSpc>
                <a:spcPct val="120000"/>
              </a:lnSpc>
            </a:pPr>
            <a:r>
              <a:rPr lang="zh-TW" altLang="en-US" sz="2400" dirty="0">
                <a:latin typeface="新細明體" pitchFamily="18" charset="-120"/>
              </a:rPr>
              <a:t>凱因斯：節儉的矛盾</a:t>
            </a:r>
          </a:p>
        </p:txBody>
      </p:sp>
      <p:pic>
        <p:nvPicPr>
          <p:cNvPr id="26626" name="Picture 2" descr="https://encrypted-tbn0.gstatic.com/images?q=tbn:ANd9GcQvsJfC5xjAa3c_yPeLUEV001mPKppRZaNChIQQ-tqixFE_6AmU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3" y="3573016"/>
            <a:ext cx="2579383" cy="27809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332656"/>
            <a:ext cx="7920880" cy="864319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1-3. </a:t>
            </a:r>
            <a:r>
              <a:rPr lang="zh-TW" altLang="en-US" sz="4000" dirty="0">
                <a:solidFill>
                  <a:srgbClr val="660066"/>
                </a:solidFill>
              </a:rPr>
              <a:t>天下沒有白吃的午餐：</a:t>
            </a:r>
            <a:r>
              <a:rPr lang="zh-TW" altLang="en-US" sz="2800" dirty="0">
                <a:solidFill>
                  <a:srgbClr val="660066"/>
                </a:solidFill>
              </a:rPr>
              <a:t>機會成本</a:t>
            </a: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684213" y="1628775"/>
            <a:ext cx="7848600" cy="2209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arabicParenR"/>
            </a:pPr>
            <a:r>
              <a:rPr lang="en-US" altLang="zh-TW" sz="3200" dirty="0"/>
              <a:t> </a:t>
            </a:r>
            <a:r>
              <a:rPr lang="zh-TW" altLang="en-US" sz="3200" dirty="0"/>
              <a:t>若伸手就有飯吃，人又何必辛苦去工作？</a:t>
            </a:r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arabicParenR"/>
            </a:pPr>
            <a:r>
              <a:rPr lang="zh-TW" altLang="en-US" sz="3200" dirty="0"/>
              <a:t> 任何政策都需要預算去執行。</a:t>
            </a:r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arabicParenR"/>
            </a:pPr>
            <a:r>
              <a:rPr lang="zh-TW" altLang="en-US" sz="3200" dirty="0"/>
              <a:t> 選擇一種機會，就是放棄另一種機會。</a:t>
            </a:r>
          </a:p>
        </p:txBody>
      </p:sp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2124075" y="4149725"/>
            <a:ext cx="4968875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Char char="ü"/>
            </a:pPr>
            <a:r>
              <a:rPr lang="zh-TW" altLang="en-US" sz="2400" dirty="0"/>
              <a:t>幼教公共化。</a:t>
            </a:r>
          </a:p>
          <a:p>
            <a:pPr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Char char="ü"/>
            </a:pPr>
            <a:r>
              <a:rPr lang="zh-TW" altLang="en-US" sz="2400" dirty="0"/>
              <a:t>福利國家。</a:t>
            </a:r>
          </a:p>
          <a:p>
            <a:pPr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Char char="ü"/>
            </a:pPr>
            <a:r>
              <a:rPr lang="zh-TW" altLang="en-US" sz="2400" dirty="0"/>
              <a:t>希臘的外債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1700808"/>
            <a:ext cx="7056462" cy="2376264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rgbClr val="D1253E"/>
                </a:solidFill>
              </a:rPr>
              <a:t/>
            </a:r>
            <a:br>
              <a:rPr lang="zh-TW" altLang="en-US" dirty="0">
                <a:solidFill>
                  <a:srgbClr val="D1253E"/>
                </a:solidFill>
              </a:rPr>
            </a:br>
            <a:r>
              <a:rPr lang="zh-TW" altLang="en-US" dirty="0">
                <a:solidFill>
                  <a:srgbClr val="D1253E"/>
                </a:solidFill>
              </a:rPr>
              <a:t/>
            </a:r>
            <a:br>
              <a:rPr lang="zh-TW" altLang="en-US" dirty="0">
                <a:solidFill>
                  <a:srgbClr val="D1253E"/>
                </a:solidFill>
              </a:rPr>
            </a:br>
            <a:r>
              <a:rPr lang="zh-TW" altLang="en-US" dirty="0" smtClean="0">
                <a:solidFill>
                  <a:srgbClr val="D1253E"/>
                </a:solidFill>
              </a:rPr>
              <a:t>三、</a:t>
            </a:r>
            <a:r>
              <a:rPr lang="en-US" altLang="zh-TW" dirty="0" smtClean="0">
                <a:solidFill>
                  <a:srgbClr val="D1253E"/>
                </a:solidFill>
              </a:rPr>
              <a:t/>
            </a:r>
            <a:br>
              <a:rPr lang="en-US" altLang="zh-TW" dirty="0" smtClean="0">
                <a:solidFill>
                  <a:srgbClr val="D1253E"/>
                </a:solidFill>
              </a:rPr>
            </a:br>
            <a:r>
              <a:rPr lang="en-US" altLang="zh-TW" dirty="0" smtClean="0">
                <a:solidFill>
                  <a:srgbClr val="D1253E"/>
                </a:solidFill>
              </a:rPr>
              <a:t/>
            </a:r>
            <a:br>
              <a:rPr lang="en-US" altLang="zh-TW" dirty="0" smtClean="0">
                <a:solidFill>
                  <a:srgbClr val="D1253E"/>
                </a:solidFill>
              </a:rPr>
            </a:br>
            <a:r>
              <a:rPr lang="zh-TW" altLang="en-US" dirty="0" smtClean="0">
                <a:solidFill>
                  <a:srgbClr val="D1253E"/>
                </a:solidFill>
              </a:rPr>
              <a:t>經濟學探討的</a:t>
            </a:r>
            <a:r>
              <a:rPr lang="zh-TW" altLang="en-US" dirty="0">
                <a:solidFill>
                  <a:srgbClr val="D1253E"/>
                </a:solidFill>
              </a:rPr>
              <a:t>三大問題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r>
              <a:rPr lang="en-US" altLang="zh-TW" sz="4400" dirty="0">
                <a:solidFill>
                  <a:srgbClr val="660066"/>
                </a:solidFill>
              </a:rPr>
              <a:t>1. </a:t>
            </a:r>
            <a:r>
              <a:rPr lang="zh-TW" altLang="en-US" sz="4400" dirty="0">
                <a:solidFill>
                  <a:srgbClr val="660066"/>
                </a:solidFill>
              </a:rPr>
              <a:t>經濟學的三大問題</a:t>
            </a:r>
          </a:p>
        </p:txBody>
      </p:sp>
      <p:sp>
        <p:nvSpPr>
          <p:cNvPr id="622596" name="Oval 4"/>
          <p:cNvSpPr>
            <a:spLocks noChangeArrowheads="1"/>
          </p:cNvSpPr>
          <p:nvPr/>
        </p:nvSpPr>
        <p:spPr bwMode="auto">
          <a:xfrm>
            <a:off x="6948264" y="2060848"/>
            <a:ext cx="1873250" cy="3095625"/>
          </a:xfrm>
          <a:prstGeom prst="ellipse">
            <a:avLst/>
          </a:prstGeom>
          <a:solidFill>
            <a:srgbClr val="99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4000"/>
              <a:t>生產</a:t>
            </a:r>
          </a:p>
        </p:txBody>
      </p:sp>
      <p:sp>
        <p:nvSpPr>
          <p:cNvPr id="622597" name="Oval 5"/>
          <p:cNvSpPr>
            <a:spLocks noChangeArrowheads="1"/>
          </p:cNvSpPr>
          <p:nvPr/>
        </p:nvSpPr>
        <p:spPr bwMode="auto">
          <a:xfrm>
            <a:off x="539552" y="2060848"/>
            <a:ext cx="2304256" cy="2880320"/>
          </a:xfrm>
          <a:prstGeom prst="ellipse">
            <a:avLst/>
          </a:prstGeom>
          <a:solidFill>
            <a:srgbClr val="B7EEFB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4000"/>
              <a:t>消費</a:t>
            </a:r>
          </a:p>
        </p:txBody>
      </p:sp>
      <p:sp>
        <p:nvSpPr>
          <p:cNvPr id="622598" name="Oval 6"/>
          <p:cNvSpPr>
            <a:spLocks noChangeArrowheads="1"/>
          </p:cNvSpPr>
          <p:nvPr/>
        </p:nvSpPr>
        <p:spPr bwMode="auto">
          <a:xfrm>
            <a:off x="3923928" y="3140968"/>
            <a:ext cx="2089150" cy="2160587"/>
          </a:xfrm>
          <a:prstGeom prst="ellipse">
            <a:avLst/>
          </a:prstGeom>
          <a:solidFill>
            <a:srgbClr val="E6B8E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4000"/>
              <a:t>分配</a:t>
            </a:r>
          </a:p>
        </p:txBody>
      </p:sp>
      <p:sp>
        <p:nvSpPr>
          <p:cNvPr id="622600" name="AutoShape 8"/>
          <p:cNvSpPr>
            <a:spLocks noChangeArrowheads="1"/>
          </p:cNvSpPr>
          <p:nvPr/>
        </p:nvSpPr>
        <p:spPr bwMode="auto">
          <a:xfrm rot="10800000">
            <a:off x="2915816" y="3587522"/>
            <a:ext cx="744510" cy="10795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2601" name="AutoShape 9"/>
          <p:cNvSpPr>
            <a:spLocks noChangeArrowheads="1"/>
          </p:cNvSpPr>
          <p:nvPr/>
        </p:nvSpPr>
        <p:spPr bwMode="auto">
          <a:xfrm rot="10800000">
            <a:off x="6084168" y="3573016"/>
            <a:ext cx="647700" cy="10795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 rot="10800000">
            <a:off x="2915816" y="2276872"/>
            <a:ext cx="3888432" cy="71946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561262" cy="86518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1-1.  </a:t>
            </a:r>
            <a:r>
              <a:rPr lang="zh-TW" altLang="en-US" sz="4000" dirty="0">
                <a:solidFill>
                  <a:srgbClr val="660066"/>
                </a:solidFill>
              </a:rPr>
              <a:t>消費問題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700808"/>
            <a:ext cx="7272338" cy="4458122"/>
          </a:xfrm>
          <a:noFill/>
          <a:ln/>
        </p:spPr>
        <p:txBody>
          <a:bodyPr/>
          <a:lstStyle/>
          <a:p>
            <a:pPr marL="609600" indent="-609600">
              <a:lnSpc>
                <a:spcPct val="120000"/>
              </a:lnSpc>
            </a:pPr>
            <a:r>
              <a:rPr kumimoji="0" lang="zh-TW" altLang="en-US" sz="3200" dirty="0"/>
              <a:t>經濟學的終極問題</a:t>
            </a:r>
            <a:r>
              <a:rPr kumimoji="0" lang="zh-TW" altLang="en-US" sz="3200" dirty="0" smtClean="0"/>
              <a:t>：人們如何（從消費中）獲致最高的效用</a:t>
            </a:r>
            <a:r>
              <a:rPr kumimoji="0" lang="zh-TW" altLang="en-US" sz="3200" dirty="0"/>
              <a:t>或</a:t>
            </a:r>
            <a:r>
              <a:rPr kumimoji="0" lang="zh-TW" altLang="en-US" sz="3200" dirty="0" smtClean="0"/>
              <a:t>福利？</a:t>
            </a:r>
            <a:endParaRPr kumimoji="0" lang="en-US" altLang="zh-TW" sz="3200" dirty="0" smtClean="0"/>
          </a:p>
          <a:p>
            <a:pPr marL="609600" indent="-609600">
              <a:lnSpc>
                <a:spcPct val="120000"/>
              </a:lnSpc>
            </a:pPr>
            <a:endParaRPr kumimoji="0" lang="zh-TW" alt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1-2. </a:t>
            </a:r>
            <a:r>
              <a:rPr lang="zh-TW" altLang="en-US" sz="4000" dirty="0">
                <a:solidFill>
                  <a:srgbClr val="660066"/>
                </a:solidFill>
              </a:rPr>
              <a:t>生產問題</a:t>
            </a:r>
          </a:p>
        </p:txBody>
      </p:sp>
      <p:sp>
        <p:nvSpPr>
          <p:cNvPr id="591875" name="Rectangle 3"/>
          <p:cNvSpPr>
            <a:spLocks noChangeArrowheads="1"/>
          </p:cNvSpPr>
          <p:nvPr/>
        </p:nvSpPr>
        <p:spPr bwMode="auto">
          <a:xfrm>
            <a:off x="611188" y="1341438"/>
            <a:ext cx="7056437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kumimoji="0" lang="zh-TW" altLang="en-US" sz="3200" dirty="0"/>
              <a:t>生產消費所需的商品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kumimoji="0" lang="zh-TW" altLang="en-US" sz="3200" dirty="0"/>
              <a:t>生產與分配都是實現消費的手段</a:t>
            </a:r>
          </a:p>
        </p:txBody>
      </p:sp>
      <p:sp>
        <p:nvSpPr>
          <p:cNvPr id="591887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827088" y="3500438"/>
            <a:ext cx="1871662" cy="2270125"/>
          </a:xfrm>
          <a:noFill/>
          <a:ln/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zh-TW" altLang="en-US" sz="2400"/>
              <a:t>個人</a:t>
            </a:r>
          </a:p>
          <a:p>
            <a:pPr>
              <a:buFont typeface="Wingdings" pitchFamily="2" charset="2"/>
              <a:buChar char="ü"/>
            </a:pPr>
            <a:r>
              <a:rPr lang="zh-TW" altLang="en-US" sz="2400"/>
              <a:t>家庭</a:t>
            </a:r>
          </a:p>
          <a:p>
            <a:pPr>
              <a:buFont typeface="Wingdings" pitchFamily="2" charset="2"/>
              <a:buChar char="ü"/>
            </a:pPr>
            <a:r>
              <a:rPr lang="zh-TW" altLang="en-US" sz="2400"/>
              <a:t>政府</a:t>
            </a:r>
          </a:p>
          <a:p>
            <a:pPr>
              <a:buFont typeface="Wingdings" pitchFamily="2" charset="2"/>
              <a:buChar char="ü"/>
            </a:pPr>
            <a:r>
              <a:rPr lang="zh-TW" altLang="en-US" sz="2400"/>
              <a:t>人類</a:t>
            </a:r>
          </a:p>
        </p:txBody>
      </p:sp>
      <p:sp>
        <p:nvSpPr>
          <p:cNvPr id="591888" name="Rectangle 16"/>
          <p:cNvSpPr>
            <a:spLocks noChangeArrowheads="1"/>
          </p:cNvSpPr>
          <p:nvPr/>
        </p:nvSpPr>
        <p:spPr bwMode="auto">
          <a:xfrm>
            <a:off x="4284663" y="2924175"/>
            <a:ext cx="4175125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rgbClr val="000066"/>
              </a:buClr>
              <a:buSzPct val="80000"/>
              <a:buFont typeface="Wingdings" pitchFamily="2" charset="2"/>
              <a:buAutoNum type="arabicPeriod"/>
            </a:pPr>
            <a:r>
              <a:rPr kumimoji="0" lang="zh-TW" altLang="en-US" sz="2400"/>
              <a:t>節省？</a:t>
            </a:r>
          </a:p>
          <a:p>
            <a:pPr marL="609600" indent="-609600">
              <a:spcBef>
                <a:spcPct val="20000"/>
              </a:spcBef>
              <a:buClr>
                <a:srgbClr val="000066"/>
              </a:buClr>
              <a:buSzPct val="80000"/>
              <a:buFont typeface="Wingdings" pitchFamily="2" charset="2"/>
              <a:buAutoNum type="arabicPeriod"/>
            </a:pPr>
            <a:r>
              <a:rPr kumimoji="0" lang="zh-TW" altLang="en-US" sz="2400"/>
              <a:t>去偷、去搶？</a:t>
            </a:r>
          </a:p>
          <a:p>
            <a:pPr marL="609600" indent="-609600">
              <a:spcBef>
                <a:spcPct val="20000"/>
              </a:spcBef>
              <a:buClr>
                <a:srgbClr val="000066"/>
              </a:buClr>
              <a:buSzPct val="80000"/>
              <a:buFont typeface="Wingdings" pitchFamily="2" charset="2"/>
              <a:buAutoNum type="arabicPeriod"/>
            </a:pPr>
            <a:r>
              <a:rPr kumimoji="0" lang="zh-TW" altLang="en-US" sz="2400"/>
              <a:t>課稅、關稅？</a:t>
            </a:r>
          </a:p>
          <a:p>
            <a:pPr marL="609600" indent="-609600">
              <a:spcBef>
                <a:spcPct val="20000"/>
              </a:spcBef>
              <a:buClr>
                <a:srgbClr val="000066"/>
              </a:buClr>
              <a:buSzPct val="80000"/>
              <a:buFont typeface="Wingdings" pitchFamily="2" charset="2"/>
              <a:buAutoNum type="arabicPeriod"/>
            </a:pPr>
            <a:r>
              <a:rPr kumimoji="0" lang="zh-TW" altLang="en-US" sz="2400"/>
              <a:t>更加辛勤工作？</a:t>
            </a:r>
          </a:p>
          <a:p>
            <a:pPr marL="609600" indent="-609600">
              <a:spcBef>
                <a:spcPct val="20000"/>
              </a:spcBef>
              <a:buClr>
                <a:srgbClr val="000066"/>
              </a:buClr>
              <a:buSzPct val="80000"/>
              <a:buFont typeface="Wingdings" pitchFamily="2" charset="2"/>
              <a:buAutoNum type="arabicPeriod"/>
            </a:pPr>
            <a:r>
              <a:rPr kumimoji="0" lang="zh-TW" altLang="en-US" sz="2400"/>
              <a:t>分工與合作？</a:t>
            </a:r>
          </a:p>
          <a:p>
            <a:pPr marL="609600" indent="-609600">
              <a:spcBef>
                <a:spcPct val="20000"/>
              </a:spcBef>
              <a:buClr>
                <a:srgbClr val="000066"/>
              </a:buClr>
              <a:buSzPct val="80000"/>
              <a:buFont typeface="Wingdings" pitchFamily="2" charset="2"/>
              <a:buAutoNum type="arabicPeriod"/>
            </a:pPr>
            <a:r>
              <a:rPr kumimoji="0" lang="zh-TW" altLang="en-US" sz="2400"/>
              <a:t>人民公社、國營事業？</a:t>
            </a:r>
          </a:p>
          <a:p>
            <a:pPr marL="609600" indent="-609600">
              <a:spcBef>
                <a:spcPct val="20000"/>
              </a:spcBef>
              <a:buClr>
                <a:srgbClr val="000066"/>
              </a:buClr>
              <a:buSzPct val="80000"/>
              <a:buFont typeface="Wingdings" pitchFamily="2" charset="2"/>
              <a:buAutoNum type="arabicPeriod"/>
            </a:pPr>
            <a:r>
              <a:rPr kumimoji="0" lang="zh-TW" altLang="en-US" sz="2400"/>
              <a:t>提昇技術？</a:t>
            </a:r>
          </a:p>
        </p:txBody>
      </p:sp>
      <p:sp>
        <p:nvSpPr>
          <p:cNvPr id="591889" name="AutoShape 17"/>
          <p:cNvSpPr>
            <a:spLocks noChangeArrowheads="1"/>
          </p:cNvSpPr>
          <p:nvPr/>
        </p:nvSpPr>
        <p:spPr bwMode="auto">
          <a:xfrm>
            <a:off x="2411413" y="3573463"/>
            <a:ext cx="1727200" cy="1871662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FF99FF"/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91890" name="Rectangle 18"/>
          <p:cNvSpPr>
            <a:spLocks noChangeArrowheads="1"/>
          </p:cNvSpPr>
          <p:nvPr/>
        </p:nvSpPr>
        <p:spPr bwMode="auto">
          <a:xfrm>
            <a:off x="2484438" y="4221163"/>
            <a:ext cx="1250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 b="1">
                <a:solidFill>
                  <a:srgbClr val="000066"/>
                </a:solidFill>
              </a:rPr>
              <a:t>生產？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6778625" cy="1008063"/>
          </a:xfrm>
        </p:spPr>
        <p:txBody>
          <a:bodyPr/>
          <a:lstStyle/>
          <a:p>
            <a:pPr algn="ctr"/>
            <a:r>
              <a:rPr lang="zh-TW" altLang="en-US" sz="4800" dirty="0">
                <a:solidFill>
                  <a:srgbClr val="FF0000"/>
                </a:solidFill>
              </a:rPr>
              <a:t>內容</a:t>
            </a:r>
          </a:p>
        </p:txBody>
      </p:sp>
      <p:sp>
        <p:nvSpPr>
          <p:cNvPr id="612357" name="Rectangle 5"/>
          <p:cNvSpPr>
            <a:spLocks noChangeArrowheads="1"/>
          </p:cNvSpPr>
          <p:nvPr/>
        </p:nvSpPr>
        <p:spPr bwMode="auto">
          <a:xfrm>
            <a:off x="1187624" y="1844824"/>
            <a:ext cx="6624687" cy="4248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lnSpc>
                <a:spcPct val="130000"/>
              </a:lnSpc>
              <a:spcBef>
                <a:spcPct val="20000"/>
              </a:spcBef>
              <a:buClr>
                <a:srgbClr val="D1253E"/>
              </a:buClr>
              <a:buFont typeface="+mj-ea"/>
              <a:buAutoNum type="ea1ChtPeriod"/>
            </a:pPr>
            <a:r>
              <a:rPr lang="zh-TW" altLang="en-US" sz="3600" dirty="0" smtClean="0"/>
              <a:t> </a:t>
            </a:r>
            <a:r>
              <a:rPr lang="zh-TW" altLang="en-US" sz="3600" dirty="0" smtClean="0"/>
              <a:t> 經濟學</a:t>
            </a:r>
            <a:r>
              <a:rPr lang="zh-TW" altLang="en-US" sz="3600" dirty="0"/>
              <a:t>在知識中的地位</a:t>
            </a:r>
          </a:p>
          <a:p>
            <a:pPr marL="533400" indent="-533400">
              <a:lnSpc>
                <a:spcPct val="130000"/>
              </a:lnSpc>
              <a:spcBef>
                <a:spcPct val="20000"/>
              </a:spcBef>
              <a:buClr>
                <a:srgbClr val="D1253E"/>
              </a:buClr>
              <a:buFont typeface="+mj-ea"/>
              <a:buAutoNum type="ea1ChtPeriod"/>
            </a:pPr>
            <a:r>
              <a:rPr lang="zh-TW" altLang="en-US" sz="3600" dirty="0" smtClean="0"/>
              <a:t>  </a:t>
            </a:r>
            <a:r>
              <a:rPr lang="zh-TW" altLang="en-US" sz="3600" dirty="0" smtClean="0"/>
              <a:t>經濟學</a:t>
            </a:r>
            <a:r>
              <a:rPr lang="zh-TW" altLang="en-US" sz="3600" dirty="0"/>
              <a:t>教導的理念</a:t>
            </a:r>
          </a:p>
          <a:p>
            <a:pPr marL="533400" indent="-533400">
              <a:lnSpc>
                <a:spcPct val="130000"/>
              </a:lnSpc>
              <a:spcBef>
                <a:spcPct val="20000"/>
              </a:spcBef>
              <a:buClr>
                <a:srgbClr val="D1253E"/>
              </a:buClr>
              <a:buFont typeface="+mj-ea"/>
              <a:buAutoNum type="ea1ChtPeriod"/>
            </a:pPr>
            <a:r>
              <a:rPr lang="zh-TW" altLang="en-US" sz="3600" dirty="0" smtClean="0"/>
              <a:t> </a:t>
            </a:r>
            <a:r>
              <a:rPr lang="zh-TW" altLang="en-US" sz="3600" dirty="0" smtClean="0"/>
              <a:t> 經濟學</a:t>
            </a:r>
            <a:r>
              <a:rPr lang="zh-TW" altLang="en-US" sz="3600" dirty="0" smtClean="0"/>
              <a:t>探討的</a:t>
            </a:r>
            <a:r>
              <a:rPr lang="zh-TW" altLang="en-US" sz="3600" dirty="0"/>
              <a:t>三大</a:t>
            </a:r>
            <a:r>
              <a:rPr lang="zh-TW" altLang="en-US" sz="3600" dirty="0" smtClean="0"/>
              <a:t>問題</a:t>
            </a:r>
            <a:endParaRPr lang="en-US" altLang="zh-TW" sz="3600" dirty="0" smtClean="0"/>
          </a:p>
          <a:p>
            <a:pPr marL="533400" indent="-533400">
              <a:lnSpc>
                <a:spcPct val="130000"/>
              </a:lnSpc>
              <a:spcBef>
                <a:spcPct val="20000"/>
              </a:spcBef>
              <a:buClr>
                <a:srgbClr val="D1253E"/>
              </a:buClr>
              <a:buFont typeface="+mj-ea"/>
              <a:buAutoNum type="ea1ChtPeriod"/>
            </a:pPr>
            <a:r>
              <a:rPr lang="zh-TW" altLang="en-US" sz="3600" dirty="0" smtClean="0"/>
              <a:t>  經濟學</a:t>
            </a:r>
            <a:r>
              <a:rPr lang="zh-TW" altLang="en-US" sz="3600" dirty="0" smtClean="0"/>
              <a:t>的分析架構</a:t>
            </a:r>
            <a:endParaRPr lang="zh-TW" altLang="en-US" sz="3600" dirty="0"/>
          </a:p>
          <a:p>
            <a:pPr marL="533400" indent="-533400">
              <a:lnSpc>
                <a:spcPct val="130000"/>
              </a:lnSpc>
              <a:spcBef>
                <a:spcPct val="20000"/>
              </a:spcBef>
              <a:buClr>
                <a:srgbClr val="D1253E"/>
              </a:buClr>
              <a:buFont typeface="+mj-ea"/>
              <a:buAutoNum type="ea1ChtPeriod"/>
            </a:pPr>
            <a:r>
              <a:rPr lang="zh-TW" altLang="en-US" sz="3600" dirty="0" smtClean="0"/>
              <a:t>  </a:t>
            </a:r>
            <a:r>
              <a:rPr lang="zh-TW" altLang="en-US" sz="3600" dirty="0" smtClean="0"/>
              <a:t>經濟學的演進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1-3. </a:t>
            </a:r>
            <a:r>
              <a:rPr lang="zh-TW" altLang="en-US" sz="4000" dirty="0">
                <a:solidFill>
                  <a:srgbClr val="660066"/>
                </a:solidFill>
              </a:rPr>
              <a:t>分配問題</a:t>
            </a:r>
          </a:p>
        </p:txBody>
      </p:sp>
      <p:sp>
        <p:nvSpPr>
          <p:cNvPr id="635907" name="Rectangle 3"/>
          <p:cNvSpPr>
            <a:spLocks noChangeArrowheads="1"/>
          </p:cNvSpPr>
          <p:nvPr/>
        </p:nvSpPr>
        <p:spPr bwMode="auto">
          <a:xfrm>
            <a:off x="755650" y="1557338"/>
            <a:ext cx="576103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kumimoji="0" lang="zh-TW" altLang="en-US" sz="3200" dirty="0"/>
              <a:t>產出的分配？ 投入的分配？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kumimoji="0" lang="zh-TW" altLang="en-US" sz="3200" dirty="0"/>
              <a:t>分配對產出的影響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dirty="0"/>
              <a:t>誰的分配理想</a:t>
            </a:r>
            <a:r>
              <a:rPr lang="zh-TW" altLang="en-US" sz="3200" dirty="0" smtClean="0"/>
              <a:t>？</a:t>
            </a:r>
            <a:endParaRPr lang="en-US" altLang="zh-TW" sz="3200" dirty="0" smtClean="0"/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zh-TW" altLang="en-US" sz="3200" dirty="0"/>
          </a:p>
        </p:txBody>
      </p:sp>
      <p:sp>
        <p:nvSpPr>
          <p:cNvPr id="635908" name="Rectangle 4"/>
          <p:cNvSpPr>
            <a:spLocks noChangeArrowheads="1"/>
          </p:cNvSpPr>
          <p:nvPr/>
        </p:nvSpPr>
        <p:spPr bwMode="auto">
          <a:xfrm>
            <a:off x="468313" y="2205038"/>
            <a:ext cx="8229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zh-TW" altLang="zh-TW" sz="2500">
              <a:solidFill>
                <a:srgbClr val="80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619672" y="3429000"/>
            <a:ext cx="7056784" cy="2972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60000"/>
              </a:lnSpc>
              <a:buFont typeface="Arial" pitchFamily="34" charset="0"/>
              <a:buChar char="•"/>
            </a:pPr>
            <a:r>
              <a:rPr kumimoji="0" lang="zh-TW" altLang="en-US" sz="2400" dirty="0" smtClean="0"/>
              <a:t>教育部</a:t>
            </a:r>
            <a:r>
              <a:rPr kumimoji="0" lang="zh-TW" altLang="en-US" sz="2400" dirty="0" smtClean="0"/>
              <a:t>要大學實施彈性薪資，允許四分之一老師，加薪從</a:t>
            </a:r>
            <a:r>
              <a:rPr kumimoji="0" lang="en-US" altLang="zh-TW" sz="2400" dirty="0" smtClean="0"/>
              <a:t>3%-20%</a:t>
            </a:r>
            <a:r>
              <a:rPr kumimoji="0" lang="zh-TW" altLang="en-US" sz="2400" dirty="0" smtClean="0"/>
              <a:t>。清大要如何決定？</a:t>
            </a:r>
          </a:p>
          <a:p>
            <a:pPr marL="990600" lvl="1" indent="-533400">
              <a:lnSpc>
                <a:spcPct val="160000"/>
              </a:lnSpc>
              <a:buFont typeface="Wingdings" pitchFamily="2" charset="2"/>
              <a:buAutoNum type="arabicPeriod"/>
            </a:pPr>
            <a:r>
              <a:rPr kumimoji="0" lang="zh-TW" altLang="en-US" sz="2400" dirty="0" smtClean="0"/>
              <a:t>決定是依靠規則，還是權力？</a:t>
            </a:r>
          </a:p>
          <a:p>
            <a:pPr marL="990600" lvl="1" indent="-533400">
              <a:lnSpc>
                <a:spcPct val="160000"/>
              </a:lnSpc>
              <a:buFont typeface="Wingdings" pitchFamily="2" charset="2"/>
              <a:buAutoNum type="arabicPeriod"/>
            </a:pPr>
            <a:r>
              <a:rPr kumimoji="0" lang="zh-TW" altLang="en-US" sz="2400" dirty="0" smtClean="0"/>
              <a:t>如何決定規則或權力？</a:t>
            </a:r>
          </a:p>
          <a:p>
            <a:pPr marL="990600" lvl="1" indent="-533400">
              <a:lnSpc>
                <a:spcPct val="160000"/>
              </a:lnSpc>
              <a:buFont typeface="Wingdings" pitchFamily="2" charset="2"/>
              <a:buAutoNum type="arabicPeriod"/>
            </a:pPr>
            <a:r>
              <a:rPr kumimoji="0" lang="zh-TW" altLang="en-US" sz="2400" dirty="0" smtClean="0"/>
              <a:t>權力的官僚化</a:t>
            </a:r>
            <a:endParaRPr kumimoji="0" lang="zh-TW" alt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0788" cy="1003300"/>
          </a:xfrm>
        </p:spPr>
        <p:txBody>
          <a:bodyPr/>
          <a:lstStyle/>
          <a:p>
            <a:r>
              <a:rPr lang="en-US" altLang="zh-TW" sz="4400" dirty="0" smtClean="0">
                <a:solidFill>
                  <a:srgbClr val="660066"/>
                </a:solidFill>
              </a:rPr>
              <a:t>2. </a:t>
            </a:r>
            <a:r>
              <a:rPr lang="zh-TW" altLang="en-US" sz="4400" dirty="0">
                <a:solidFill>
                  <a:srgbClr val="660066"/>
                </a:solidFill>
              </a:rPr>
              <a:t>經濟制度</a:t>
            </a:r>
          </a:p>
        </p:txBody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747838"/>
            <a:ext cx="7777163" cy="1892300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3200" dirty="0"/>
              <a:t>經濟制度＝一套加諸於個人的生產、分配、消費的運作規則。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2-1. </a:t>
            </a:r>
            <a:r>
              <a:rPr lang="zh-TW" altLang="en-US" sz="4000" dirty="0">
                <a:solidFill>
                  <a:srgbClr val="660066"/>
                </a:solidFill>
              </a:rPr>
              <a:t>各種經濟制度</a:t>
            </a:r>
          </a:p>
        </p:txBody>
      </p:sp>
      <p:sp>
        <p:nvSpPr>
          <p:cNvPr id="594948" name="Rectangle 4"/>
          <p:cNvSpPr>
            <a:spLocks noChangeArrowheads="1"/>
          </p:cNvSpPr>
          <p:nvPr/>
        </p:nvSpPr>
        <p:spPr bwMode="auto">
          <a:xfrm>
            <a:off x="468313" y="2205038"/>
            <a:ext cx="8229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zh-TW" altLang="zh-TW" sz="2500">
              <a:solidFill>
                <a:srgbClr val="800000"/>
              </a:solidFill>
            </a:endParaRPr>
          </a:p>
        </p:txBody>
      </p:sp>
      <p:sp>
        <p:nvSpPr>
          <p:cNvPr id="594949" name="Rectangle 5"/>
          <p:cNvSpPr>
            <a:spLocks noChangeArrowheads="1"/>
          </p:cNvSpPr>
          <p:nvPr/>
        </p:nvSpPr>
        <p:spPr bwMode="auto">
          <a:xfrm>
            <a:off x="539750" y="1773238"/>
            <a:ext cx="7848600" cy="475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Wingdings" pitchFamily="2" charset="2"/>
              <a:buAutoNum type="arabicPeriod"/>
            </a:pPr>
            <a:r>
              <a:rPr kumimoji="0" lang="zh-TW" altLang="en-US" sz="2400" dirty="0"/>
              <a:t>普天之下，莫非王土，率土之濱，莫非王臣</a:t>
            </a:r>
            <a:r>
              <a:rPr kumimoji="0" lang="en-US" altLang="zh-TW" sz="2400" dirty="0"/>
              <a:t>…</a:t>
            </a:r>
            <a:r>
              <a:rPr kumimoji="0" lang="zh-TW" altLang="en-US" sz="2400" dirty="0"/>
              <a:t>詩經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Wingdings" pitchFamily="2" charset="2"/>
              <a:buAutoNum type="arabicPeriod"/>
            </a:pPr>
            <a:r>
              <a:rPr kumimoji="0" lang="zh-TW" altLang="en-US" sz="2400" dirty="0"/>
              <a:t>井田制度</a:t>
            </a:r>
            <a:r>
              <a:rPr kumimoji="0" lang="en-US" altLang="zh-TW" sz="2400" dirty="0"/>
              <a:t>…</a:t>
            </a:r>
            <a:r>
              <a:rPr kumimoji="0" lang="zh-TW" altLang="en-US" sz="2400" dirty="0"/>
              <a:t>孟子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Wingdings" pitchFamily="2" charset="2"/>
              <a:buAutoNum type="arabicPeriod"/>
            </a:pPr>
            <a:r>
              <a:rPr kumimoji="0" lang="zh-TW" altLang="en-US" sz="2400" dirty="0" smtClean="0"/>
              <a:t>輕</a:t>
            </a:r>
            <a:r>
              <a:rPr kumimoji="0" lang="zh-TW" altLang="en-US" sz="2400" dirty="0"/>
              <a:t>徭薄役</a:t>
            </a:r>
            <a:r>
              <a:rPr kumimoji="0" lang="en-US" altLang="zh-TW" sz="2400" dirty="0"/>
              <a:t>…</a:t>
            </a:r>
            <a:r>
              <a:rPr kumimoji="0" lang="zh-TW" altLang="en-US" sz="2400" dirty="0"/>
              <a:t>傳統儒家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Wingdings" pitchFamily="2" charset="2"/>
              <a:buAutoNum type="arabicPeriod"/>
            </a:pPr>
            <a:r>
              <a:rPr kumimoji="0" lang="zh-TW" altLang="en-US" sz="2400" dirty="0"/>
              <a:t>郡主、歧視、農奴</a:t>
            </a:r>
            <a:r>
              <a:rPr kumimoji="0" lang="en-US" altLang="zh-TW" sz="2400" dirty="0"/>
              <a:t>…</a:t>
            </a:r>
            <a:r>
              <a:rPr kumimoji="0" lang="zh-TW" altLang="en-US" sz="2400" dirty="0"/>
              <a:t>西方的中古時代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Wingdings" pitchFamily="2" charset="2"/>
              <a:buAutoNum type="arabicPeriod"/>
            </a:pPr>
            <a:r>
              <a:rPr kumimoji="0" lang="zh-TW" altLang="en-US" sz="2400" dirty="0"/>
              <a:t>各盡所能、各取所需</a:t>
            </a:r>
            <a:r>
              <a:rPr kumimoji="0" lang="en-US" altLang="zh-TW" sz="2400" dirty="0"/>
              <a:t>…</a:t>
            </a:r>
            <a:r>
              <a:rPr kumimoji="0" lang="zh-TW" altLang="en-US" sz="2400" dirty="0"/>
              <a:t>共產主義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Wingdings" pitchFamily="2" charset="2"/>
              <a:buAutoNum type="arabicPeriod"/>
            </a:pPr>
            <a:r>
              <a:rPr kumimoji="0" lang="zh-TW" altLang="en-US" sz="2400" dirty="0"/>
              <a:t>私有產權制度</a:t>
            </a:r>
            <a:r>
              <a:rPr kumimoji="0" lang="en-US" altLang="zh-TW" sz="2400" dirty="0"/>
              <a:t>…</a:t>
            </a:r>
            <a:r>
              <a:rPr kumimoji="0" lang="zh-TW" altLang="en-US" sz="2400" dirty="0"/>
              <a:t>自由經濟社會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Wingdings" pitchFamily="2" charset="2"/>
              <a:buAutoNum type="arabicPeriod"/>
            </a:pPr>
            <a:r>
              <a:rPr kumimoji="0" lang="zh-TW" altLang="en-US" sz="2400" dirty="0"/>
              <a:t>福利與重稅國家</a:t>
            </a:r>
            <a:r>
              <a:rPr kumimoji="0" lang="en-US" altLang="zh-TW" sz="2400" dirty="0"/>
              <a:t>…</a:t>
            </a:r>
            <a:r>
              <a:rPr kumimoji="0" lang="zh-TW" altLang="en-US" sz="2400" dirty="0"/>
              <a:t>北歐諸國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Wingdings" pitchFamily="2" charset="2"/>
              <a:buAutoNum type="arabicPeriod"/>
            </a:pPr>
            <a:r>
              <a:rPr kumimoji="0" lang="zh-TW" altLang="en-US" sz="2400" dirty="0"/>
              <a:t>產權階級化</a:t>
            </a:r>
            <a:r>
              <a:rPr kumimoji="0" lang="en-US" altLang="zh-TW" sz="2400" dirty="0"/>
              <a:t>…</a:t>
            </a:r>
            <a:r>
              <a:rPr kumimoji="0" lang="zh-TW" altLang="en-US" sz="2400" dirty="0"/>
              <a:t>張五常描繪的印度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Wingdings" pitchFamily="2" charset="2"/>
              <a:buAutoNum type="arabicPeriod"/>
            </a:pPr>
            <a:r>
              <a:rPr kumimoji="0" lang="zh-TW" altLang="en-US" sz="2400" dirty="0"/>
              <a:t>白領與黑領</a:t>
            </a:r>
            <a:r>
              <a:rPr kumimoji="0" lang="en-US" altLang="zh-TW" sz="2400" dirty="0"/>
              <a:t>…</a:t>
            </a:r>
            <a:r>
              <a:rPr kumimoji="0" lang="zh-TW" altLang="en-US" sz="2400" dirty="0"/>
              <a:t>郎咸平敘述的中國現況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354888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2-2. </a:t>
            </a:r>
            <a:r>
              <a:rPr lang="zh-TW" altLang="en-US" sz="4000" dirty="0">
                <a:solidFill>
                  <a:srgbClr val="660066"/>
                </a:solidFill>
              </a:rPr>
              <a:t>自由經濟制度</a:t>
            </a:r>
          </a:p>
        </p:txBody>
      </p:sp>
      <p:sp>
        <p:nvSpPr>
          <p:cNvPr id="598020" name="Oval 4"/>
          <p:cNvSpPr>
            <a:spLocks noChangeArrowheads="1"/>
          </p:cNvSpPr>
          <p:nvPr/>
        </p:nvSpPr>
        <p:spPr bwMode="auto">
          <a:xfrm>
            <a:off x="6659563" y="3213100"/>
            <a:ext cx="1439862" cy="8636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zh-TW" sz="2400"/>
          </a:p>
        </p:txBody>
      </p:sp>
      <p:sp>
        <p:nvSpPr>
          <p:cNvPr id="598021" name="Oval 5"/>
          <p:cNvSpPr>
            <a:spLocks noChangeArrowheads="1"/>
          </p:cNvSpPr>
          <p:nvPr/>
        </p:nvSpPr>
        <p:spPr bwMode="auto">
          <a:xfrm>
            <a:off x="1476375" y="3357563"/>
            <a:ext cx="1223963" cy="93503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zh-TW" sz="2400"/>
          </a:p>
        </p:txBody>
      </p:sp>
      <p:sp>
        <p:nvSpPr>
          <p:cNvPr id="598022" name="Rectangle 6"/>
          <p:cNvSpPr>
            <a:spLocks noChangeArrowheads="1"/>
          </p:cNvSpPr>
          <p:nvPr/>
        </p:nvSpPr>
        <p:spPr bwMode="auto">
          <a:xfrm>
            <a:off x="3779838" y="2133600"/>
            <a:ext cx="1585912" cy="7921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商品市場</a:t>
            </a:r>
          </a:p>
        </p:txBody>
      </p:sp>
      <p:sp>
        <p:nvSpPr>
          <p:cNvPr id="598023" name="Rectangle 7"/>
          <p:cNvSpPr>
            <a:spLocks noChangeArrowheads="1"/>
          </p:cNvSpPr>
          <p:nvPr/>
        </p:nvSpPr>
        <p:spPr bwMode="auto">
          <a:xfrm>
            <a:off x="3924300" y="4941888"/>
            <a:ext cx="1514475" cy="6477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因素市場</a:t>
            </a:r>
          </a:p>
        </p:txBody>
      </p:sp>
      <p:sp>
        <p:nvSpPr>
          <p:cNvPr id="598024" name="Line 8"/>
          <p:cNvSpPr>
            <a:spLocks noChangeShapeType="1"/>
          </p:cNvSpPr>
          <p:nvPr/>
        </p:nvSpPr>
        <p:spPr bwMode="auto">
          <a:xfrm>
            <a:off x="5651500" y="3068638"/>
            <a:ext cx="936625" cy="360362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25" name="Line 9"/>
          <p:cNvSpPr>
            <a:spLocks noChangeShapeType="1"/>
          </p:cNvSpPr>
          <p:nvPr/>
        </p:nvSpPr>
        <p:spPr bwMode="auto">
          <a:xfrm flipH="1">
            <a:off x="5724525" y="4508500"/>
            <a:ext cx="865188" cy="504825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26" name="Line 10"/>
          <p:cNvSpPr>
            <a:spLocks noChangeShapeType="1"/>
          </p:cNvSpPr>
          <p:nvPr/>
        </p:nvSpPr>
        <p:spPr bwMode="auto">
          <a:xfrm flipV="1">
            <a:off x="2771775" y="3068638"/>
            <a:ext cx="1006475" cy="576262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27" name="Line 11"/>
          <p:cNvSpPr>
            <a:spLocks noChangeShapeType="1"/>
          </p:cNvSpPr>
          <p:nvPr/>
        </p:nvSpPr>
        <p:spPr bwMode="auto">
          <a:xfrm flipH="1" flipV="1">
            <a:off x="2843213" y="4437063"/>
            <a:ext cx="865187" cy="43180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28" name="Rectangle 12"/>
          <p:cNvSpPr>
            <a:spLocks noChangeArrowheads="1"/>
          </p:cNvSpPr>
          <p:nvPr/>
        </p:nvSpPr>
        <p:spPr bwMode="auto">
          <a:xfrm>
            <a:off x="828675" y="2925763"/>
            <a:ext cx="895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FF0066"/>
                </a:solidFill>
              </a:rPr>
              <a:t>生產</a:t>
            </a:r>
          </a:p>
        </p:txBody>
      </p:sp>
      <p:sp>
        <p:nvSpPr>
          <p:cNvPr id="598029" name="Rectangle 13"/>
          <p:cNvSpPr>
            <a:spLocks noChangeArrowheads="1"/>
          </p:cNvSpPr>
          <p:nvPr/>
        </p:nvSpPr>
        <p:spPr bwMode="auto">
          <a:xfrm>
            <a:off x="4211638" y="4365625"/>
            <a:ext cx="895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FF0066"/>
                </a:solidFill>
              </a:rPr>
              <a:t>分配</a:t>
            </a:r>
          </a:p>
        </p:txBody>
      </p:sp>
      <p:sp>
        <p:nvSpPr>
          <p:cNvPr id="598030" name="Rectangle 14"/>
          <p:cNvSpPr>
            <a:spLocks noChangeArrowheads="1"/>
          </p:cNvSpPr>
          <p:nvPr/>
        </p:nvSpPr>
        <p:spPr bwMode="auto">
          <a:xfrm>
            <a:off x="4140200" y="1557338"/>
            <a:ext cx="895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FF0066"/>
                </a:solidFill>
              </a:rPr>
              <a:t>分配</a:t>
            </a:r>
          </a:p>
        </p:txBody>
      </p:sp>
      <p:sp>
        <p:nvSpPr>
          <p:cNvPr id="598031" name="Rectangle 15"/>
          <p:cNvSpPr>
            <a:spLocks noChangeArrowheads="1"/>
          </p:cNvSpPr>
          <p:nvPr/>
        </p:nvSpPr>
        <p:spPr bwMode="auto">
          <a:xfrm>
            <a:off x="7740650" y="2781300"/>
            <a:ext cx="895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FF0066"/>
                </a:solidFill>
              </a:rPr>
              <a:t>消費</a:t>
            </a:r>
          </a:p>
        </p:txBody>
      </p:sp>
      <p:sp>
        <p:nvSpPr>
          <p:cNvPr id="598032" name="Oval 16"/>
          <p:cNvSpPr>
            <a:spLocks noChangeArrowheads="1"/>
          </p:cNvSpPr>
          <p:nvPr/>
        </p:nvSpPr>
        <p:spPr bwMode="auto">
          <a:xfrm>
            <a:off x="6300788" y="3502025"/>
            <a:ext cx="1439862" cy="8636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zh-TW" sz="2400"/>
          </a:p>
        </p:txBody>
      </p:sp>
      <p:sp>
        <p:nvSpPr>
          <p:cNvPr id="598033" name="Oval 17"/>
          <p:cNvSpPr>
            <a:spLocks noChangeArrowheads="1"/>
          </p:cNvSpPr>
          <p:nvPr/>
        </p:nvSpPr>
        <p:spPr bwMode="auto">
          <a:xfrm>
            <a:off x="6659563" y="3644900"/>
            <a:ext cx="1439862" cy="8636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個人</a:t>
            </a:r>
          </a:p>
          <a:p>
            <a:pPr algn="ctr"/>
            <a:r>
              <a:rPr lang="zh-TW" altLang="en-US" sz="2400"/>
              <a:t>家庭</a:t>
            </a:r>
          </a:p>
        </p:txBody>
      </p:sp>
      <p:sp>
        <p:nvSpPr>
          <p:cNvPr id="598034" name="Oval 18"/>
          <p:cNvSpPr>
            <a:spLocks noChangeArrowheads="1"/>
          </p:cNvSpPr>
          <p:nvPr/>
        </p:nvSpPr>
        <p:spPr bwMode="auto">
          <a:xfrm>
            <a:off x="1187450" y="3500438"/>
            <a:ext cx="1223963" cy="935037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zh-TW" sz="2400"/>
          </a:p>
        </p:txBody>
      </p:sp>
      <p:sp>
        <p:nvSpPr>
          <p:cNvPr id="598035" name="Oval 19"/>
          <p:cNvSpPr>
            <a:spLocks noChangeArrowheads="1"/>
          </p:cNvSpPr>
          <p:nvPr/>
        </p:nvSpPr>
        <p:spPr bwMode="auto">
          <a:xfrm>
            <a:off x="1620838" y="3717925"/>
            <a:ext cx="1223962" cy="935038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廠商</a:t>
            </a:r>
          </a:p>
        </p:txBody>
      </p:sp>
      <p:sp>
        <p:nvSpPr>
          <p:cNvPr id="598036" name="Rectangle 20"/>
          <p:cNvSpPr>
            <a:spLocks noChangeArrowheads="1"/>
          </p:cNvSpPr>
          <p:nvPr/>
        </p:nvSpPr>
        <p:spPr bwMode="auto">
          <a:xfrm>
            <a:off x="3995738" y="5084763"/>
            <a:ext cx="1514475" cy="6477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因素市場</a:t>
            </a:r>
          </a:p>
        </p:txBody>
      </p:sp>
      <p:sp>
        <p:nvSpPr>
          <p:cNvPr id="598037" name="Rectangle 21"/>
          <p:cNvSpPr>
            <a:spLocks noChangeArrowheads="1"/>
          </p:cNvSpPr>
          <p:nvPr/>
        </p:nvSpPr>
        <p:spPr bwMode="auto">
          <a:xfrm>
            <a:off x="4068763" y="5229225"/>
            <a:ext cx="1514475" cy="6477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因素市場</a:t>
            </a:r>
          </a:p>
        </p:txBody>
      </p:sp>
      <p:sp>
        <p:nvSpPr>
          <p:cNvPr id="598038" name="Rectangle 22"/>
          <p:cNvSpPr>
            <a:spLocks noChangeArrowheads="1"/>
          </p:cNvSpPr>
          <p:nvPr/>
        </p:nvSpPr>
        <p:spPr bwMode="auto">
          <a:xfrm>
            <a:off x="3852863" y="2205038"/>
            <a:ext cx="1585912" cy="7921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商品市場</a:t>
            </a:r>
          </a:p>
        </p:txBody>
      </p:sp>
      <p:sp>
        <p:nvSpPr>
          <p:cNvPr id="598039" name="Rectangle 23"/>
          <p:cNvSpPr>
            <a:spLocks noChangeArrowheads="1"/>
          </p:cNvSpPr>
          <p:nvPr/>
        </p:nvSpPr>
        <p:spPr bwMode="auto">
          <a:xfrm>
            <a:off x="3924300" y="2278063"/>
            <a:ext cx="1585913" cy="7921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商品市場</a:t>
            </a:r>
          </a:p>
        </p:txBody>
      </p:sp>
      <p:sp>
        <p:nvSpPr>
          <p:cNvPr id="598040" name="Line 24"/>
          <p:cNvSpPr>
            <a:spLocks noChangeShapeType="1"/>
          </p:cNvSpPr>
          <p:nvPr/>
        </p:nvSpPr>
        <p:spPr bwMode="auto">
          <a:xfrm>
            <a:off x="2700338" y="4724400"/>
            <a:ext cx="1008062" cy="504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41" name="Line 25"/>
          <p:cNvSpPr>
            <a:spLocks noChangeShapeType="1"/>
          </p:cNvSpPr>
          <p:nvPr/>
        </p:nvSpPr>
        <p:spPr bwMode="auto">
          <a:xfrm flipV="1">
            <a:off x="5867400" y="4724400"/>
            <a:ext cx="1008063" cy="5746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42" name="Line 26"/>
          <p:cNvSpPr>
            <a:spLocks noChangeShapeType="1"/>
          </p:cNvSpPr>
          <p:nvPr/>
        </p:nvSpPr>
        <p:spPr bwMode="auto">
          <a:xfrm flipH="1" flipV="1">
            <a:off x="5651500" y="2708275"/>
            <a:ext cx="1223963" cy="5032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43" name="Line 27"/>
          <p:cNvSpPr>
            <a:spLocks noChangeShapeType="1"/>
          </p:cNvSpPr>
          <p:nvPr/>
        </p:nvSpPr>
        <p:spPr bwMode="auto">
          <a:xfrm flipH="1">
            <a:off x="2555875" y="2708275"/>
            <a:ext cx="1081088" cy="6492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44" name="Line 28"/>
          <p:cNvSpPr>
            <a:spLocks noChangeShapeType="1"/>
          </p:cNvSpPr>
          <p:nvPr/>
        </p:nvSpPr>
        <p:spPr bwMode="auto">
          <a:xfrm>
            <a:off x="7596188" y="6021388"/>
            <a:ext cx="720725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45" name="Line 29"/>
          <p:cNvSpPr>
            <a:spLocks noChangeShapeType="1"/>
          </p:cNvSpPr>
          <p:nvPr/>
        </p:nvSpPr>
        <p:spPr bwMode="auto">
          <a:xfrm flipH="1">
            <a:off x="6877050" y="5589588"/>
            <a:ext cx="647700" cy="1587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8046" name="Rectangle 30"/>
          <p:cNvSpPr>
            <a:spLocks noChangeArrowheads="1"/>
          </p:cNvSpPr>
          <p:nvPr/>
        </p:nvSpPr>
        <p:spPr bwMode="auto">
          <a:xfrm>
            <a:off x="7596188" y="5300663"/>
            <a:ext cx="895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000099"/>
                </a:solidFill>
              </a:rPr>
              <a:t>實物</a:t>
            </a:r>
          </a:p>
        </p:txBody>
      </p:sp>
      <p:sp>
        <p:nvSpPr>
          <p:cNvPr id="598047" name="Rectangle 31"/>
          <p:cNvSpPr>
            <a:spLocks noChangeArrowheads="1"/>
          </p:cNvSpPr>
          <p:nvPr/>
        </p:nvSpPr>
        <p:spPr bwMode="auto">
          <a:xfrm>
            <a:off x="6732588" y="5732463"/>
            <a:ext cx="895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 b="1">
                <a:solidFill>
                  <a:srgbClr val="FF0000"/>
                </a:solidFill>
              </a:rPr>
              <a:t>貨幣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AutoShape 2"/>
          <p:cNvSpPr>
            <a:spLocks noChangeArrowheads="1"/>
          </p:cNvSpPr>
          <p:nvPr/>
        </p:nvSpPr>
        <p:spPr bwMode="auto">
          <a:xfrm>
            <a:off x="3060700" y="3141663"/>
            <a:ext cx="2808288" cy="1944687"/>
          </a:xfrm>
          <a:prstGeom prst="flowChartPreparation">
            <a:avLst/>
          </a:prstGeom>
          <a:solidFill>
            <a:srgbClr val="CC0000"/>
          </a:solidFill>
          <a:ln w="762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zh-TW" sz="2800" b="1">
              <a:solidFill>
                <a:srgbClr val="000099"/>
              </a:solidFill>
            </a:endParaRPr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7543800" cy="92868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2-3. </a:t>
            </a:r>
            <a:r>
              <a:rPr lang="zh-TW" altLang="en-US" sz="4000" dirty="0">
                <a:solidFill>
                  <a:srgbClr val="660066"/>
                </a:solidFill>
              </a:rPr>
              <a:t>計畫經濟制度</a:t>
            </a:r>
          </a:p>
        </p:txBody>
      </p:sp>
      <p:sp>
        <p:nvSpPr>
          <p:cNvPr id="599044" name="Line 4"/>
          <p:cNvSpPr>
            <a:spLocks noChangeShapeType="1"/>
          </p:cNvSpPr>
          <p:nvPr/>
        </p:nvSpPr>
        <p:spPr bwMode="auto">
          <a:xfrm>
            <a:off x="5437188" y="2565400"/>
            <a:ext cx="1439862" cy="720725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45" name="Line 5"/>
          <p:cNvSpPr>
            <a:spLocks noChangeShapeType="1"/>
          </p:cNvSpPr>
          <p:nvPr/>
        </p:nvSpPr>
        <p:spPr bwMode="auto">
          <a:xfrm flipH="1">
            <a:off x="5508625" y="4870450"/>
            <a:ext cx="1223963" cy="86360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46" name="Line 6"/>
          <p:cNvSpPr>
            <a:spLocks noChangeShapeType="1"/>
          </p:cNvSpPr>
          <p:nvPr/>
        </p:nvSpPr>
        <p:spPr bwMode="auto">
          <a:xfrm flipV="1">
            <a:off x="1836738" y="2493963"/>
            <a:ext cx="1368425" cy="86360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47" name="Line 7"/>
          <p:cNvSpPr>
            <a:spLocks noChangeShapeType="1"/>
          </p:cNvSpPr>
          <p:nvPr/>
        </p:nvSpPr>
        <p:spPr bwMode="auto">
          <a:xfrm flipH="1" flipV="1">
            <a:off x="1836738" y="4581525"/>
            <a:ext cx="1511300" cy="936625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48" name="Oval 8"/>
          <p:cNvSpPr>
            <a:spLocks noChangeArrowheads="1"/>
          </p:cNvSpPr>
          <p:nvPr/>
        </p:nvSpPr>
        <p:spPr bwMode="auto">
          <a:xfrm>
            <a:off x="6588125" y="3357563"/>
            <a:ext cx="1439863" cy="1512887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個人</a:t>
            </a:r>
          </a:p>
          <a:p>
            <a:pPr algn="ctr"/>
            <a:r>
              <a:rPr lang="zh-TW" altLang="en-US" sz="2400"/>
              <a:t>家庭</a:t>
            </a:r>
          </a:p>
        </p:txBody>
      </p:sp>
      <p:sp>
        <p:nvSpPr>
          <p:cNvPr id="599049" name="Oval 9"/>
          <p:cNvSpPr>
            <a:spLocks noChangeArrowheads="1"/>
          </p:cNvSpPr>
          <p:nvPr/>
        </p:nvSpPr>
        <p:spPr bwMode="auto">
          <a:xfrm>
            <a:off x="612775" y="3429000"/>
            <a:ext cx="1295400" cy="136842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廠商</a:t>
            </a:r>
          </a:p>
        </p:txBody>
      </p:sp>
      <p:sp>
        <p:nvSpPr>
          <p:cNvPr id="599050" name="Rectangle 10"/>
          <p:cNvSpPr>
            <a:spLocks noChangeArrowheads="1"/>
          </p:cNvSpPr>
          <p:nvPr/>
        </p:nvSpPr>
        <p:spPr bwMode="auto">
          <a:xfrm>
            <a:off x="3421063" y="5446713"/>
            <a:ext cx="2016125" cy="79216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因素市場</a:t>
            </a:r>
          </a:p>
        </p:txBody>
      </p:sp>
      <p:sp>
        <p:nvSpPr>
          <p:cNvPr id="599051" name="Rectangle 11"/>
          <p:cNvSpPr>
            <a:spLocks noChangeArrowheads="1"/>
          </p:cNvSpPr>
          <p:nvPr/>
        </p:nvSpPr>
        <p:spPr bwMode="auto">
          <a:xfrm>
            <a:off x="3348038" y="1773238"/>
            <a:ext cx="1944687" cy="9366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商品市場</a:t>
            </a:r>
          </a:p>
        </p:txBody>
      </p:sp>
      <p:sp>
        <p:nvSpPr>
          <p:cNvPr id="599052" name="Line 12"/>
          <p:cNvSpPr>
            <a:spLocks noChangeShapeType="1"/>
          </p:cNvSpPr>
          <p:nvPr/>
        </p:nvSpPr>
        <p:spPr bwMode="auto">
          <a:xfrm>
            <a:off x="1547813" y="4797425"/>
            <a:ext cx="1728787" cy="1008063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53" name="Line 13"/>
          <p:cNvSpPr>
            <a:spLocks noChangeShapeType="1"/>
          </p:cNvSpPr>
          <p:nvPr/>
        </p:nvSpPr>
        <p:spPr bwMode="auto">
          <a:xfrm flipV="1">
            <a:off x="5653088" y="5086350"/>
            <a:ext cx="1368425" cy="935038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54" name="Line 14"/>
          <p:cNvSpPr>
            <a:spLocks noChangeShapeType="1"/>
          </p:cNvSpPr>
          <p:nvPr/>
        </p:nvSpPr>
        <p:spPr bwMode="auto">
          <a:xfrm flipH="1" flipV="1">
            <a:off x="5580063" y="2205038"/>
            <a:ext cx="1657350" cy="865187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55" name="Line 15"/>
          <p:cNvSpPr>
            <a:spLocks noChangeShapeType="1"/>
          </p:cNvSpPr>
          <p:nvPr/>
        </p:nvSpPr>
        <p:spPr bwMode="auto">
          <a:xfrm flipH="1">
            <a:off x="1547813" y="2133600"/>
            <a:ext cx="1585912" cy="936625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56" name="AutoShape 16"/>
          <p:cNvSpPr>
            <a:spLocks noChangeArrowheads="1"/>
          </p:cNvSpPr>
          <p:nvPr/>
        </p:nvSpPr>
        <p:spPr bwMode="auto">
          <a:xfrm>
            <a:off x="3563938" y="3357563"/>
            <a:ext cx="1800225" cy="1441450"/>
          </a:xfrm>
          <a:prstGeom prst="flowChartPreparation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 b="1">
                <a:solidFill>
                  <a:srgbClr val="000099"/>
                </a:solidFill>
              </a:rPr>
              <a:t>政府</a:t>
            </a:r>
          </a:p>
        </p:txBody>
      </p:sp>
      <p:sp>
        <p:nvSpPr>
          <p:cNvPr id="599057" name="Line 17"/>
          <p:cNvSpPr>
            <a:spLocks noChangeShapeType="1"/>
          </p:cNvSpPr>
          <p:nvPr/>
        </p:nvSpPr>
        <p:spPr bwMode="auto">
          <a:xfrm flipV="1">
            <a:off x="5076825" y="2781300"/>
            <a:ext cx="1152525" cy="1008063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58" name="Line 18"/>
          <p:cNvSpPr>
            <a:spLocks noChangeShapeType="1"/>
          </p:cNvSpPr>
          <p:nvPr/>
        </p:nvSpPr>
        <p:spPr bwMode="auto">
          <a:xfrm flipH="1" flipV="1">
            <a:off x="2413000" y="2709863"/>
            <a:ext cx="1366838" cy="10795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59" name="Line 19"/>
          <p:cNvSpPr>
            <a:spLocks noChangeShapeType="1"/>
          </p:cNvSpPr>
          <p:nvPr/>
        </p:nvSpPr>
        <p:spPr bwMode="auto">
          <a:xfrm flipV="1">
            <a:off x="4356100" y="2638425"/>
            <a:ext cx="0" cy="8636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60" name="Line 20"/>
          <p:cNvSpPr>
            <a:spLocks noChangeShapeType="1"/>
          </p:cNvSpPr>
          <p:nvPr/>
        </p:nvSpPr>
        <p:spPr bwMode="auto">
          <a:xfrm flipH="1" flipV="1">
            <a:off x="1836738" y="4078288"/>
            <a:ext cx="17272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61" name="Line 21"/>
          <p:cNvSpPr>
            <a:spLocks noChangeShapeType="1"/>
          </p:cNvSpPr>
          <p:nvPr/>
        </p:nvSpPr>
        <p:spPr bwMode="auto">
          <a:xfrm flipV="1">
            <a:off x="5292725" y="4149725"/>
            <a:ext cx="1295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62" name="Line 22"/>
          <p:cNvSpPr>
            <a:spLocks noChangeShapeType="1"/>
          </p:cNvSpPr>
          <p:nvPr/>
        </p:nvSpPr>
        <p:spPr bwMode="auto">
          <a:xfrm>
            <a:off x="5148263" y="4510088"/>
            <a:ext cx="1081087" cy="8636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63" name="Line 23"/>
          <p:cNvSpPr>
            <a:spLocks noChangeShapeType="1"/>
          </p:cNvSpPr>
          <p:nvPr/>
        </p:nvSpPr>
        <p:spPr bwMode="auto">
          <a:xfrm>
            <a:off x="4429125" y="4725988"/>
            <a:ext cx="0" cy="8636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64" name="Line 24"/>
          <p:cNvSpPr>
            <a:spLocks noChangeShapeType="1"/>
          </p:cNvSpPr>
          <p:nvPr/>
        </p:nvSpPr>
        <p:spPr bwMode="auto">
          <a:xfrm flipH="1">
            <a:off x="2413000" y="4438650"/>
            <a:ext cx="1366838" cy="79057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99065" name="Rectangle 25"/>
          <p:cNvSpPr>
            <a:spLocks noChangeArrowheads="1"/>
          </p:cNvSpPr>
          <p:nvPr/>
        </p:nvSpPr>
        <p:spPr bwMode="auto">
          <a:xfrm>
            <a:off x="4140200" y="1196975"/>
            <a:ext cx="895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FF0066"/>
                </a:solidFill>
              </a:rPr>
              <a:t>分配</a:t>
            </a:r>
          </a:p>
        </p:txBody>
      </p:sp>
      <p:sp>
        <p:nvSpPr>
          <p:cNvPr id="599066" name="Rectangle 26"/>
          <p:cNvSpPr>
            <a:spLocks noChangeArrowheads="1"/>
          </p:cNvSpPr>
          <p:nvPr/>
        </p:nvSpPr>
        <p:spPr bwMode="auto">
          <a:xfrm>
            <a:off x="3995738" y="6338888"/>
            <a:ext cx="895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FF0066"/>
                </a:solidFill>
              </a:rPr>
              <a:t>分配</a:t>
            </a:r>
          </a:p>
        </p:txBody>
      </p:sp>
      <p:sp>
        <p:nvSpPr>
          <p:cNvPr id="599067" name="Rectangle 27"/>
          <p:cNvSpPr>
            <a:spLocks noChangeArrowheads="1"/>
          </p:cNvSpPr>
          <p:nvPr/>
        </p:nvSpPr>
        <p:spPr bwMode="auto">
          <a:xfrm>
            <a:off x="7812088" y="3141663"/>
            <a:ext cx="895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FF0066"/>
                </a:solidFill>
              </a:rPr>
              <a:t>消費</a:t>
            </a:r>
          </a:p>
        </p:txBody>
      </p:sp>
      <p:sp>
        <p:nvSpPr>
          <p:cNvPr id="599068" name="Rectangle 28"/>
          <p:cNvSpPr>
            <a:spLocks noChangeArrowheads="1"/>
          </p:cNvSpPr>
          <p:nvPr/>
        </p:nvSpPr>
        <p:spPr bwMode="auto">
          <a:xfrm>
            <a:off x="179388" y="2852738"/>
            <a:ext cx="895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FF0066"/>
                </a:solidFill>
              </a:rPr>
              <a:t>生產</a:t>
            </a:r>
          </a:p>
        </p:txBody>
      </p:sp>
      <p:sp>
        <p:nvSpPr>
          <p:cNvPr id="599069" name="Rectangle 29"/>
          <p:cNvSpPr>
            <a:spLocks noChangeArrowheads="1"/>
          </p:cNvSpPr>
          <p:nvPr/>
        </p:nvSpPr>
        <p:spPr bwMode="auto">
          <a:xfrm>
            <a:off x="6804025" y="5661025"/>
            <a:ext cx="1962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>
                <a:solidFill>
                  <a:srgbClr val="FF0000"/>
                </a:solidFill>
              </a:rPr>
              <a:t>指令與命令</a:t>
            </a:r>
          </a:p>
        </p:txBody>
      </p:sp>
      <p:sp>
        <p:nvSpPr>
          <p:cNvPr id="599070" name="Line 30"/>
          <p:cNvSpPr>
            <a:spLocks noChangeShapeType="1"/>
          </p:cNvSpPr>
          <p:nvPr/>
        </p:nvSpPr>
        <p:spPr bwMode="auto">
          <a:xfrm flipV="1">
            <a:off x="7019925" y="6381750"/>
            <a:ext cx="1295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2-4. </a:t>
            </a:r>
            <a:r>
              <a:rPr lang="zh-TW" altLang="en-US" sz="4000" dirty="0">
                <a:solidFill>
                  <a:srgbClr val="660066"/>
                </a:solidFill>
              </a:rPr>
              <a:t>經濟體制的評價</a:t>
            </a:r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7632700" cy="3455988"/>
          </a:xfrm>
          <a:noFill/>
          <a:ln/>
        </p:spPr>
        <p:txBody>
          <a:bodyPr/>
          <a:lstStyle/>
          <a:p>
            <a:pPr marL="571500" indent="-571500">
              <a:lnSpc>
                <a:spcPct val="120000"/>
              </a:lnSpc>
              <a:buClr>
                <a:srgbClr val="660066"/>
              </a:buClr>
              <a:buFont typeface="Wingdings" pitchFamily="2" charset="2"/>
              <a:buAutoNum type="arabicParenR"/>
            </a:pPr>
            <a:r>
              <a:rPr lang="zh-TW" altLang="en-US" sz="2800" dirty="0"/>
              <a:t>效率 </a:t>
            </a:r>
            <a:r>
              <a:rPr lang="en-US" altLang="zh-TW" sz="2800" dirty="0"/>
              <a:t>— </a:t>
            </a:r>
            <a:r>
              <a:rPr lang="zh-TW" altLang="en-US" sz="2800" dirty="0"/>
              <a:t>不浪費、有發展</a:t>
            </a:r>
          </a:p>
          <a:p>
            <a:pPr marL="571500" indent="-571500">
              <a:lnSpc>
                <a:spcPct val="120000"/>
              </a:lnSpc>
              <a:buClr>
                <a:srgbClr val="660066"/>
              </a:buClr>
              <a:buFont typeface="Wingdings" pitchFamily="2" charset="2"/>
              <a:buAutoNum type="arabicParenR"/>
            </a:pPr>
            <a:r>
              <a:rPr lang="zh-TW" altLang="en-US" sz="2800" dirty="0"/>
              <a:t>公正 </a:t>
            </a:r>
            <a:r>
              <a:rPr lang="en-US" altLang="zh-TW" sz="2800" dirty="0"/>
              <a:t>— </a:t>
            </a:r>
            <a:r>
              <a:rPr lang="zh-TW" altLang="en-US" sz="2800" dirty="0"/>
              <a:t>妳的就是我的？</a:t>
            </a:r>
          </a:p>
          <a:p>
            <a:pPr marL="571500" indent="-571500">
              <a:lnSpc>
                <a:spcPct val="120000"/>
              </a:lnSpc>
              <a:buClr>
                <a:srgbClr val="660066"/>
              </a:buClr>
              <a:buFont typeface="Wingdings" pitchFamily="2" charset="2"/>
              <a:buAutoNum type="arabicParenR"/>
            </a:pPr>
            <a:r>
              <a:rPr lang="zh-TW" altLang="en-US" sz="2800" dirty="0"/>
              <a:t>可行性 </a:t>
            </a:r>
            <a:r>
              <a:rPr lang="en-US" altLang="zh-TW" sz="2800" dirty="0"/>
              <a:t>— </a:t>
            </a:r>
            <a:r>
              <a:rPr lang="zh-TW" altLang="en-US" sz="2800" dirty="0"/>
              <a:t>違背經濟運作邏輯</a:t>
            </a:r>
          </a:p>
          <a:p>
            <a:pPr marL="571500" indent="-571500">
              <a:lnSpc>
                <a:spcPct val="120000"/>
              </a:lnSpc>
              <a:buClr>
                <a:srgbClr val="660066"/>
              </a:buClr>
              <a:buFont typeface="Wingdings" pitchFamily="2" charset="2"/>
              <a:buAutoNum type="arabicParenR"/>
            </a:pPr>
            <a:r>
              <a:rPr lang="zh-TW" altLang="en-US" sz="2800" dirty="0"/>
              <a:t>可接受性 </a:t>
            </a:r>
            <a:r>
              <a:rPr lang="en-US" altLang="zh-TW" sz="2800" dirty="0"/>
              <a:t>— </a:t>
            </a:r>
            <a:r>
              <a:rPr lang="zh-TW" altLang="en-US" sz="2800" dirty="0"/>
              <a:t>獲得人們的支持（鐘擺現象）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 eaLnBrk="1" hangingPunct="1"/>
            <a:r>
              <a:rPr lang="zh-TW" altLang="en-US" dirty="0" smtClean="0">
                <a:solidFill>
                  <a:srgbClr val="D1253E"/>
                </a:solidFill>
              </a:rPr>
              <a:t>四、</a:t>
            </a:r>
            <a:br>
              <a:rPr lang="zh-TW" altLang="en-US" dirty="0" smtClean="0">
                <a:solidFill>
                  <a:srgbClr val="D1253E"/>
                </a:solidFill>
              </a:rPr>
            </a:br>
            <a:r>
              <a:rPr lang="zh-TW" altLang="en-US" dirty="0" smtClean="0">
                <a:solidFill>
                  <a:srgbClr val="D1253E"/>
                </a:solidFill>
              </a:rPr>
              <a:t/>
            </a:r>
            <a:br>
              <a:rPr lang="zh-TW" altLang="en-US" dirty="0" smtClean="0">
                <a:solidFill>
                  <a:srgbClr val="D1253E"/>
                </a:solidFill>
              </a:rPr>
            </a:br>
            <a:r>
              <a:rPr lang="zh-TW" altLang="en-US" dirty="0" smtClean="0">
                <a:solidFill>
                  <a:srgbClr val="D1253E"/>
                </a:solidFill>
              </a:rPr>
              <a:t>經濟學的分析架構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755650" y="1557338"/>
            <a:ext cx="7704138" cy="4392612"/>
          </a:xfrm>
          <a:prstGeom prst="ellipse">
            <a:avLst/>
          </a:prstGeom>
          <a:solidFill>
            <a:srgbClr val="B7EEFB"/>
          </a:solidFill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pPr eaLnBrk="1" hangingPunct="1"/>
            <a:r>
              <a:rPr lang="en-US" altLang="zh-TW" sz="4400" dirty="0" smtClean="0">
                <a:solidFill>
                  <a:srgbClr val="660066"/>
                </a:solidFill>
              </a:rPr>
              <a:t>1. </a:t>
            </a:r>
            <a:r>
              <a:rPr lang="zh-TW" altLang="en-US" sz="4400" dirty="0" smtClean="0">
                <a:solidFill>
                  <a:srgbClr val="660066"/>
                </a:solidFill>
              </a:rPr>
              <a:t>人與人的關係</a:t>
            </a: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4643438" y="4652963"/>
            <a:ext cx="935037" cy="863600"/>
          </a:xfrm>
          <a:prstGeom prst="smileyFace">
            <a:avLst>
              <a:gd name="adj" fmla="val 4653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7019925" y="3933825"/>
            <a:ext cx="1008063" cy="936625"/>
          </a:xfrm>
          <a:prstGeom prst="smileyFace">
            <a:avLst>
              <a:gd name="adj" fmla="val 4653"/>
            </a:avLst>
          </a:prstGeom>
          <a:solidFill>
            <a:srgbClr val="BBFEB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484438" y="4437063"/>
            <a:ext cx="936625" cy="865187"/>
          </a:xfrm>
          <a:prstGeom prst="smileyFace">
            <a:avLst>
              <a:gd name="adj" fmla="val 4653"/>
            </a:avLst>
          </a:prstGeom>
          <a:solidFill>
            <a:srgbClr val="EBC6B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187450" y="3357563"/>
            <a:ext cx="936625" cy="936625"/>
          </a:xfrm>
          <a:prstGeom prst="smileyFace">
            <a:avLst>
              <a:gd name="adj" fmla="val 4653"/>
            </a:avLst>
          </a:prstGeom>
          <a:solidFill>
            <a:srgbClr val="E2F2B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2195513" y="1989138"/>
            <a:ext cx="4032250" cy="2378075"/>
          </a:xfrm>
          <a:prstGeom prst="ellipse">
            <a:avLst/>
          </a:prstGeom>
          <a:solidFill>
            <a:srgbClr val="E2F2B4"/>
          </a:solidFill>
          <a:ln w="38100">
            <a:solidFill>
              <a:srgbClr val="FF9933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5003800" y="2708275"/>
            <a:ext cx="936625" cy="936625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2555875" y="2205038"/>
            <a:ext cx="1800225" cy="1585912"/>
          </a:xfrm>
          <a:prstGeom prst="ellipse">
            <a:avLst/>
          </a:prstGeom>
          <a:solidFill>
            <a:srgbClr val="E6B8E1"/>
          </a:solidFill>
          <a:ln w="28575">
            <a:solidFill>
              <a:srgbClr val="A43A97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3059113" y="2708275"/>
            <a:ext cx="936625" cy="936625"/>
          </a:xfrm>
          <a:prstGeom prst="smileyFace">
            <a:avLst>
              <a:gd name="adj" fmla="val 4653"/>
            </a:avLst>
          </a:prstGeom>
          <a:solidFill>
            <a:srgbClr val="EBC6B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4140200" y="2852738"/>
            <a:ext cx="792163" cy="576262"/>
          </a:xfrm>
          <a:prstGeom prst="leftRightArrow">
            <a:avLst>
              <a:gd name="adj1" fmla="val 50000"/>
              <a:gd name="adj2" fmla="val 2749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2051050" y="3284538"/>
            <a:ext cx="503238" cy="21590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3059113" y="3716338"/>
            <a:ext cx="71437" cy="720725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4140200" y="3644900"/>
            <a:ext cx="720725" cy="1008063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4427538" y="3573463"/>
            <a:ext cx="2520950" cy="6477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2843213" y="2276475"/>
            <a:ext cx="1200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000" b="1"/>
              <a:t>一人世界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356100" y="2205038"/>
            <a:ext cx="1200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000" b="1"/>
              <a:t>兩人世界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6372225" y="2540000"/>
            <a:ext cx="1200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000" b="1"/>
              <a:t>多人世界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416800" cy="936625"/>
          </a:xfrm>
        </p:spPr>
        <p:txBody>
          <a:bodyPr/>
          <a:lstStyle/>
          <a:p>
            <a:pPr eaLnBrk="1" hangingPunct="1"/>
            <a:r>
              <a:rPr lang="en-US" altLang="zh-TW" sz="4400" dirty="0" smtClean="0">
                <a:solidFill>
                  <a:srgbClr val="660066"/>
                </a:solidFill>
              </a:rPr>
              <a:t>2. </a:t>
            </a:r>
            <a:r>
              <a:rPr lang="zh-TW" altLang="en-US" sz="4400" dirty="0" smtClean="0">
                <a:solidFill>
                  <a:srgbClr val="660066"/>
                </a:solidFill>
              </a:rPr>
              <a:t>一人世界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200900" cy="1511300"/>
          </a:xfrm>
        </p:spPr>
        <p:txBody>
          <a:bodyPr/>
          <a:lstStyle/>
          <a:p>
            <a:pPr marL="571500" indent="-57150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TW" altLang="en-US" sz="2800" b="1" dirty="0" smtClean="0">
                <a:latin typeface="新細明體" pitchFamily="18" charset="-120"/>
              </a:rPr>
              <a:t>個人控制所有的資源，包括「他人」。</a:t>
            </a:r>
          </a:p>
          <a:p>
            <a:pPr marL="571500" indent="-57150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TW" altLang="en-US" sz="2800" b="1" dirty="0" smtClean="0">
                <a:latin typeface="新細明體" pitchFamily="18" charset="-120"/>
              </a:rPr>
              <a:t>個人以其喜好做決策，極大化他的福祉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403350" y="3213100"/>
            <a:ext cx="6553026" cy="3312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3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範例：</a:t>
            </a:r>
          </a:p>
          <a:p>
            <a:pPr marL="609600" indent="-609600">
              <a:lnSpc>
                <a:spcPct val="13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zh-TW" altLang="en-US" sz="2800" dirty="0" smtClean="0"/>
              <a:t>單身生活</a:t>
            </a:r>
            <a:endParaRPr lang="zh-TW" altLang="en-US" sz="2800" dirty="0"/>
          </a:p>
          <a:p>
            <a:pPr marL="609600" indent="-609600">
              <a:lnSpc>
                <a:spcPct val="13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zh-TW" altLang="en-US" sz="2800" dirty="0"/>
              <a:t>父權家庭中的家長</a:t>
            </a:r>
          </a:p>
          <a:p>
            <a:pPr marL="609600" indent="-609600">
              <a:lnSpc>
                <a:spcPct val="13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zh-TW" altLang="en-US" sz="2800" dirty="0"/>
              <a:t>傳統中國的皇帝</a:t>
            </a:r>
          </a:p>
          <a:p>
            <a:pPr marL="609600" indent="-609600">
              <a:lnSpc>
                <a:spcPct val="13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zh-TW" altLang="en-US" sz="2800" dirty="0"/>
              <a:t>當前的北韓金家政權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rc 2"/>
          <p:cNvSpPr>
            <a:spLocks/>
          </p:cNvSpPr>
          <p:nvPr/>
        </p:nvSpPr>
        <p:spPr bwMode="auto">
          <a:xfrm>
            <a:off x="1331640" y="2348881"/>
            <a:ext cx="2880320" cy="2376263"/>
          </a:xfrm>
          <a:custGeom>
            <a:avLst/>
            <a:gdLst>
              <a:gd name="T0" fmla="*/ 0 w 21600"/>
              <a:gd name="T1" fmla="*/ 0 h 21600"/>
              <a:gd name="T2" fmla="*/ 3024188 w 21600"/>
              <a:gd name="T3" fmla="*/ 2663825 h 21600"/>
              <a:gd name="T4" fmla="*/ 0 w 21600"/>
              <a:gd name="T5" fmla="*/ 26638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9933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353176" cy="863600"/>
          </a:xfrm>
        </p:spPr>
        <p:txBody>
          <a:bodyPr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</a:rPr>
              <a:t>2-1. </a:t>
            </a:r>
            <a:r>
              <a:rPr lang="zh-TW" altLang="en-US" sz="4000" dirty="0" smtClean="0">
                <a:solidFill>
                  <a:srgbClr val="660066"/>
                </a:solidFill>
              </a:rPr>
              <a:t>一人世界的經濟分析：</a:t>
            </a:r>
            <a:r>
              <a:rPr lang="zh-TW" altLang="en-US" sz="2800" dirty="0" smtClean="0">
                <a:solidFill>
                  <a:srgbClr val="660066"/>
                </a:solidFill>
              </a:rPr>
              <a:t>極大化分析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331640" y="4725144"/>
            <a:ext cx="46805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V="1">
            <a:off x="1331640" y="1628154"/>
            <a:ext cx="0" cy="309698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084168" y="4437112"/>
            <a:ext cx="57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3200" dirty="0"/>
              <a:t>A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115616" y="1124744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3200" dirty="0"/>
              <a:t>B</a:t>
            </a:r>
          </a:p>
        </p:txBody>
      </p:sp>
      <p:sp>
        <p:nvSpPr>
          <p:cNvPr id="17416" name="Arc 8"/>
          <p:cNvSpPr>
            <a:spLocks/>
          </p:cNvSpPr>
          <p:nvPr/>
        </p:nvSpPr>
        <p:spPr bwMode="auto">
          <a:xfrm rot="10800000">
            <a:off x="2700065" y="1701180"/>
            <a:ext cx="2808288" cy="2087563"/>
          </a:xfrm>
          <a:custGeom>
            <a:avLst/>
            <a:gdLst>
              <a:gd name="T0" fmla="*/ 0 w 21600"/>
              <a:gd name="T1" fmla="*/ 0 h 21600"/>
              <a:gd name="T2" fmla="*/ 2808288 w 21600"/>
              <a:gd name="T3" fmla="*/ 2087563 h 21600"/>
              <a:gd name="T4" fmla="*/ 0 w 21600"/>
              <a:gd name="T5" fmla="*/ 20875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7" name="Arc 9"/>
          <p:cNvSpPr>
            <a:spLocks/>
          </p:cNvSpPr>
          <p:nvPr/>
        </p:nvSpPr>
        <p:spPr bwMode="auto">
          <a:xfrm rot="10800000">
            <a:off x="3492228" y="1772618"/>
            <a:ext cx="1657350" cy="1368425"/>
          </a:xfrm>
          <a:custGeom>
            <a:avLst/>
            <a:gdLst>
              <a:gd name="T0" fmla="*/ 0 w 21600"/>
              <a:gd name="T1" fmla="*/ 0 h 21600"/>
              <a:gd name="T2" fmla="*/ 1657350 w 21600"/>
              <a:gd name="T3" fmla="*/ 1368425 h 21600"/>
              <a:gd name="T4" fmla="*/ 0 w 21600"/>
              <a:gd name="T5" fmla="*/ 13684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8" name="Arc 10"/>
          <p:cNvSpPr>
            <a:spLocks/>
          </p:cNvSpPr>
          <p:nvPr/>
        </p:nvSpPr>
        <p:spPr bwMode="auto">
          <a:xfrm rot="10800000">
            <a:off x="3058840" y="1844055"/>
            <a:ext cx="2376488" cy="1584325"/>
          </a:xfrm>
          <a:custGeom>
            <a:avLst/>
            <a:gdLst>
              <a:gd name="T0" fmla="*/ 0 w 21600"/>
              <a:gd name="T1" fmla="*/ 0 h 21600"/>
              <a:gd name="T2" fmla="*/ 2376488 w 21600"/>
              <a:gd name="T3" fmla="*/ 1584325 h 21600"/>
              <a:gd name="T4" fmla="*/ 0 w 21600"/>
              <a:gd name="T5" fmla="*/ 15843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476103" y="3860180"/>
            <a:ext cx="2663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dirty="0" smtClean="0"/>
              <a:t>控制下的</a:t>
            </a:r>
            <a:r>
              <a:rPr lang="zh-TW" altLang="en-US" sz="3200" dirty="0"/>
              <a:t>資源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5147990" y="2852118"/>
            <a:ext cx="2663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dirty="0"/>
              <a:t>個人的偏好</a:t>
            </a:r>
          </a:p>
        </p:txBody>
      </p:sp>
      <p:sp>
        <p:nvSpPr>
          <p:cNvPr id="17421" name="Oval 13"/>
          <p:cNvSpPr>
            <a:spLocks noChangeArrowheads="1"/>
          </p:cNvSpPr>
          <p:nvPr/>
        </p:nvSpPr>
        <p:spPr bwMode="auto">
          <a:xfrm>
            <a:off x="3274740" y="2996580"/>
            <a:ext cx="215900" cy="215900"/>
          </a:xfrm>
          <a:prstGeom prst="ellipse">
            <a:avLst/>
          </a:prstGeom>
          <a:solidFill>
            <a:srgbClr val="A43A9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 flipH="1">
            <a:off x="4355976" y="1196752"/>
            <a:ext cx="2232595" cy="720725"/>
          </a:xfrm>
          <a:prstGeom prst="wedgeRoundRectCallout">
            <a:avLst>
              <a:gd name="adj1" fmla="val 85105"/>
              <a:gd name="adj2" fmla="val 20289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TW" altLang="en-US" sz="2800" dirty="0"/>
              <a:t>最高滿足點</a:t>
            </a:r>
          </a:p>
          <a:p>
            <a:pPr algn="ctr"/>
            <a:endParaRPr lang="zh-TW" altLang="en-US" sz="2800" dirty="0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1187624" y="5229200"/>
            <a:ext cx="64810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zh-TW" altLang="en-US" sz="2800" b="1" dirty="0" smtClean="0">
                <a:solidFill>
                  <a:srgbClr val="CC0000"/>
                </a:solidFill>
              </a:rPr>
              <a:t>問題：誰</a:t>
            </a:r>
            <a:r>
              <a:rPr lang="zh-TW" altLang="en-US" sz="2800" b="1" dirty="0">
                <a:solidFill>
                  <a:srgbClr val="CC0000"/>
                </a:solidFill>
              </a:rPr>
              <a:t>的資源</a:t>
            </a:r>
            <a:r>
              <a:rPr lang="zh-TW" altLang="en-US" sz="2800" b="1" dirty="0" smtClean="0">
                <a:solidFill>
                  <a:srgbClr val="CC0000"/>
                </a:solidFill>
              </a:rPr>
              <a:t>？誰的偏好？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700808"/>
            <a:ext cx="6985471" cy="2304256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rgbClr val="D1253E"/>
                </a:solidFill>
              </a:rPr>
              <a:t/>
            </a:r>
            <a:br>
              <a:rPr lang="zh-TW" altLang="en-US" dirty="0">
                <a:solidFill>
                  <a:srgbClr val="D1253E"/>
                </a:solidFill>
              </a:rPr>
            </a:br>
            <a:r>
              <a:rPr lang="zh-TW" altLang="en-US" dirty="0" smtClean="0">
                <a:solidFill>
                  <a:srgbClr val="D1253E"/>
                </a:solidFill>
              </a:rPr>
              <a:t>一、</a:t>
            </a:r>
            <a:r>
              <a:rPr lang="en-US" altLang="zh-TW" dirty="0" smtClean="0">
                <a:solidFill>
                  <a:srgbClr val="D1253E"/>
                </a:solidFill>
              </a:rPr>
              <a:t/>
            </a:r>
            <a:br>
              <a:rPr lang="en-US" altLang="zh-TW" dirty="0" smtClean="0">
                <a:solidFill>
                  <a:srgbClr val="D1253E"/>
                </a:solidFill>
              </a:rPr>
            </a:br>
            <a:r>
              <a:rPr lang="zh-TW" altLang="en-US" dirty="0">
                <a:solidFill>
                  <a:srgbClr val="D1253E"/>
                </a:solidFill>
              </a:rPr>
              <a:t/>
            </a:r>
            <a:br>
              <a:rPr lang="zh-TW" altLang="en-US" dirty="0">
                <a:solidFill>
                  <a:srgbClr val="D1253E"/>
                </a:solidFill>
              </a:rPr>
            </a:br>
            <a:r>
              <a:rPr lang="zh-TW" altLang="en-US" dirty="0">
                <a:solidFill>
                  <a:srgbClr val="D1253E"/>
                </a:solidFill>
              </a:rPr>
              <a:t>經濟學在知識中的地位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930275"/>
          </a:xfrm>
        </p:spPr>
        <p:txBody>
          <a:bodyPr/>
          <a:lstStyle/>
          <a:p>
            <a:pPr eaLnBrk="1" hangingPunct="1"/>
            <a:r>
              <a:rPr lang="en-US" altLang="zh-TW" sz="4400" dirty="0" smtClean="0">
                <a:solidFill>
                  <a:srgbClr val="660066"/>
                </a:solidFill>
              </a:rPr>
              <a:t>3. </a:t>
            </a:r>
            <a:r>
              <a:rPr lang="zh-TW" altLang="en-US" sz="4400" dirty="0" smtClean="0">
                <a:solidFill>
                  <a:srgbClr val="660066"/>
                </a:solidFill>
              </a:rPr>
              <a:t>二人世界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41438"/>
            <a:ext cx="7848600" cy="2808287"/>
          </a:xfrm>
        </p:spPr>
        <p:txBody>
          <a:bodyPr/>
          <a:lstStyle/>
          <a:p>
            <a:pPr marL="514350" indent="-51435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0070C0"/>
                </a:solidFill>
              </a:rPr>
              <a:t>每個人都擁有自己的個人資源。</a:t>
            </a:r>
          </a:p>
          <a:p>
            <a:pPr marL="514350" indent="-51435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0070C0"/>
                </a:solidFill>
              </a:rPr>
              <a:t>每個人都以其喜好做決策，極大化個人福祉。</a:t>
            </a:r>
          </a:p>
          <a:p>
            <a:pPr marL="514350" indent="-51435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TW" altLang="en-US" sz="2800" b="1" dirty="0" smtClean="0"/>
              <a:t>兩人相互認識，雖然資訊不充分也不對稱。</a:t>
            </a:r>
          </a:p>
          <a:p>
            <a:pPr marL="514350" indent="-51435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arenR"/>
            </a:pPr>
            <a:r>
              <a:rPr lang="zh-TW" altLang="en-US" sz="2800" b="1" dirty="0" smtClean="0"/>
              <a:t>兩人的行為相互影響，包括利益衝突。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763713" y="4005263"/>
            <a:ext cx="47529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範例：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zh-TW" altLang="en-US" sz="2800" dirty="0"/>
              <a:t>夫妻之間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zh-TW" altLang="en-US" sz="2800" dirty="0"/>
              <a:t>兩黨政治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zh-TW" altLang="en-US" sz="2800" dirty="0"/>
              <a:t>台灣與中國大陸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848103" cy="792163"/>
          </a:xfrm>
          <a:noFill/>
        </p:spPr>
        <p:txBody>
          <a:bodyPr anchor="ctr"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</a:rPr>
              <a:t>3-1. </a:t>
            </a:r>
            <a:r>
              <a:rPr lang="zh-TW" altLang="en-US" sz="4000" dirty="0" smtClean="0">
                <a:solidFill>
                  <a:srgbClr val="660066"/>
                </a:solidFill>
              </a:rPr>
              <a:t>二人世界的經濟決策：</a:t>
            </a:r>
            <a:r>
              <a:rPr lang="zh-TW" altLang="en-US" sz="2800" dirty="0" smtClean="0"/>
              <a:t>賽局分析</a:t>
            </a:r>
            <a:endParaRPr lang="zh-TW" alt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19459" name="AutoShape 5"/>
          <p:cNvSpPr>
            <a:spLocks noChangeArrowheads="1"/>
          </p:cNvSpPr>
          <p:nvPr/>
        </p:nvSpPr>
        <p:spPr bwMode="auto">
          <a:xfrm>
            <a:off x="1187450" y="1557338"/>
            <a:ext cx="1944688" cy="1943100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en-US">
              <a:solidFill>
                <a:schemeClr val="hlink"/>
              </a:solidFill>
            </a:endParaRPr>
          </a:p>
        </p:txBody>
      </p:sp>
      <p:sp>
        <p:nvSpPr>
          <p:cNvPr id="19460" name="AutoShape 6"/>
          <p:cNvSpPr>
            <a:spLocks noChangeArrowheads="1"/>
          </p:cNvSpPr>
          <p:nvPr/>
        </p:nvSpPr>
        <p:spPr bwMode="auto">
          <a:xfrm>
            <a:off x="5435600" y="1628775"/>
            <a:ext cx="1800225" cy="1800225"/>
          </a:xfrm>
          <a:prstGeom prst="smileyFace">
            <a:avLst>
              <a:gd name="adj" fmla="val 4653"/>
            </a:avLst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461" name="AutoShape 7"/>
          <p:cNvSpPr>
            <a:spLocks noChangeArrowheads="1"/>
          </p:cNvSpPr>
          <p:nvPr/>
        </p:nvSpPr>
        <p:spPr bwMode="auto">
          <a:xfrm>
            <a:off x="3491880" y="2132856"/>
            <a:ext cx="1655763" cy="792163"/>
          </a:xfrm>
          <a:prstGeom prst="leftRightArrow">
            <a:avLst>
              <a:gd name="adj1" fmla="val 50000"/>
              <a:gd name="adj2" fmla="val 418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466" name="Text Box 12"/>
          <p:cNvSpPr txBox="1">
            <a:spLocks noChangeArrowheads="1"/>
          </p:cNvSpPr>
          <p:nvPr/>
        </p:nvSpPr>
        <p:spPr bwMode="auto">
          <a:xfrm>
            <a:off x="1331640" y="4293096"/>
            <a:ext cx="67687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 dirty="0" smtClean="0">
                <a:solidFill>
                  <a:srgbClr val="FF0000"/>
                </a:solidFill>
              </a:rPr>
              <a:t>問題： 個人有哪些策略可選擇？</a:t>
            </a:r>
            <a:endParaRPr lang="en-US" altLang="zh-TW" sz="3200" b="1" dirty="0" smtClean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zh-TW" altLang="en-US" sz="3200" b="1" dirty="0" smtClean="0">
                <a:solidFill>
                  <a:srgbClr val="FF0000"/>
                </a:solidFill>
              </a:rPr>
              <a:t>            對方又如何？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488237" cy="792163"/>
          </a:xfrm>
          <a:noFill/>
        </p:spPr>
        <p:txBody>
          <a:bodyPr anchor="ctr"/>
          <a:lstStyle/>
          <a:p>
            <a:pPr eaLnBrk="1" hangingPunct="1"/>
            <a:r>
              <a:rPr lang="en-US" altLang="zh-TW" sz="3600" dirty="0" smtClean="0"/>
              <a:t>3-2. </a:t>
            </a:r>
            <a:r>
              <a:rPr lang="zh-TW" altLang="en-US" sz="3600" dirty="0" smtClean="0"/>
              <a:t>延伸</a:t>
            </a:r>
            <a:r>
              <a:rPr lang="zh-TW" altLang="en-US" sz="3600" dirty="0" smtClean="0">
                <a:solidFill>
                  <a:srgbClr val="660066"/>
                </a:solidFill>
              </a:rPr>
              <a:t>的二人世界</a:t>
            </a:r>
          </a:p>
        </p:txBody>
      </p:sp>
      <p:sp>
        <p:nvSpPr>
          <p:cNvPr id="19459" name="AutoShape 5"/>
          <p:cNvSpPr>
            <a:spLocks noChangeArrowheads="1"/>
          </p:cNvSpPr>
          <p:nvPr/>
        </p:nvSpPr>
        <p:spPr bwMode="auto">
          <a:xfrm>
            <a:off x="683394" y="2060847"/>
            <a:ext cx="1368326" cy="1296144"/>
          </a:xfrm>
          <a:prstGeom prst="smileyFace">
            <a:avLst>
              <a:gd name="adj" fmla="val 4653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en-US">
              <a:solidFill>
                <a:schemeClr val="hlink"/>
              </a:solidFill>
            </a:endParaRPr>
          </a:p>
        </p:txBody>
      </p:sp>
      <p:sp>
        <p:nvSpPr>
          <p:cNvPr id="19460" name="AutoShape 6"/>
          <p:cNvSpPr>
            <a:spLocks noChangeArrowheads="1"/>
          </p:cNvSpPr>
          <p:nvPr/>
        </p:nvSpPr>
        <p:spPr bwMode="auto">
          <a:xfrm>
            <a:off x="4067944" y="2132856"/>
            <a:ext cx="1368151" cy="1368177"/>
          </a:xfrm>
          <a:prstGeom prst="smileyFace">
            <a:avLst>
              <a:gd name="adj" fmla="val 4653"/>
            </a:avLst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461" name="AutoShape 7"/>
          <p:cNvSpPr>
            <a:spLocks noChangeArrowheads="1"/>
          </p:cNvSpPr>
          <p:nvPr/>
        </p:nvSpPr>
        <p:spPr bwMode="auto">
          <a:xfrm>
            <a:off x="2195736" y="2276872"/>
            <a:ext cx="1655763" cy="576064"/>
          </a:xfrm>
          <a:prstGeom prst="leftRightArrow">
            <a:avLst>
              <a:gd name="adj1" fmla="val 50000"/>
              <a:gd name="adj2" fmla="val 418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755576" y="1196752"/>
            <a:ext cx="69847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zh-TW" altLang="en-US" sz="3200" b="1" dirty="0" smtClean="0">
                <a:solidFill>
                  <a:srgbClr val="FF0000"/>
                </a:solidFill>
              </a:rPr>
              <a:t> 只要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知道對手存在，不限其人數。</a:t>
            </a:r>
            <a:endParaRPr lang="zh-TW" altLang="en-US" sz="3200" b="1" dirty="0">
              <a:solidFill>
                <a:srgbClr val="FF0000"/>
              </a:solidFill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2411760" y="3933056"/>
            <a:ext cx="1368151" cy="1368177"/>
          </a:xfrm>
          <a:prstGeom prst="smileyFace">
            <a:avLst>
              <a:gd name="adj" fmla="val 4653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 dirty="0">
              <a:solidFill>
                <a:srgbClr val="FF3399"/>
              </a:solidFill>
            </a:endParaRP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 rot="19359497">
            <a:off x="3492424" y="3415281"/>
            <a:ext cx="1099140" cy="576064"/>
          </a:xfrm>
          <a:prstGeom prst="leftRightArrow">
            <a:avLst>
              <a:gd name="adj1" fmla="val 50000"/>
              <a:gd name="adj2" fmla="val 418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 rot="1909165">
            <a:off x="1466000" y="3483723"/>
            <a:ext cx="1191232" cy="576064"/>
          </a:xfrm>
          <a:prstGeom prst="leftRightArrow">
            <a:avLst>
              <a:gd name="adj1" fmla="val 50000"/>
              <a:gd name="adj2" fmla="val 418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4355976" y="3789040"/>
            <a:ext cx="4536504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範例：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zh-TW" altLang="en-US" sz="2800" dirty="0"/>
              <a:t>三國演義：荊州爭奪戰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en-US" altLang="zh-TW" sz="2800" dirty="0"/>
              <a:t>APPLE</a:t>
            </a:r>
            <a:r>
              <a:rPr lang="zh-TW" altLang="en-US" sz="2800" dirty="0"/>
              <a:t>、</a:t>
            </a:r>
            <a:r>
              <a:rPr lang="en-US" altLang="zh-TW" sz="2800" dirty="0"/>
              <a:t>SAMSUNG</a:t>
            </a:r>
            <a:r>
              <a:rPr lang="zh-TW" altLang="en-US" sz="2800" dirty="0"/>
              <a:t>、</a:t>
            </a:r>
            <a:r>
              <a:rPr lang="en-US" altLang="zh-TW" sz="2800" dirty="0"/>
              <a:t>HTC </a:t>
            </a:r>
            <a:r>
              <a:rPr lang="zh-TW" altLang="en-US" sz="2800" dirty="0"/>
              <a:t>、</a:t>
            </a:r>
            <a:r>
              <a:rPr lang="en-US" altLang="zh-TW" sz="2800" dirty="0"/>
              <a:t>NOKIA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zh-TW" altLang="en-US" sz="2800" dirty="0"/>
              <a:t>歐盟各會員國之間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488237" cy="865188"/>
          </a:xfrm>
        </p:spPr>
        <p:txBody>
          <a:bodyPr/>
          <a:lstStyle/>
          <a:p>
            <a:pPr eaLnBrk="1" hangingPunct="1"/>
            <a:r>
              <a:rPr lang="en-US" altLang="zh-TW" sz="4400" dirty="0" smtClean="0">
                <a:solidFill>
                  <a:srgbClr val="660066"/>
                </a:solidFill>
              </a:rPr>
              <a:t>4. </a:t>
            </a:r>
            <a:r>
              <a:rPr lang="zh-TW" altLang="en-US" sz="4400" dirty="0" smtClean="0">
                <a:solidFill>
                  <a:srgbClr val="660066"/>
                </a:solidFill>
              </a:rPr>
              <a:t>多人世界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8135937" cy="3095625"/>
          </a:xfrm>
          <a:noFill/>
        </p:spPr>
        <p:txBody>
          <a:bodyPr/>
          <a:lstStyle/>
          <a:p>
            <a:pPr marL="571500" indent="-571500" eaLnBrk="1" hangingPunct="1">
              <a:lnSpc>
                <a:spcPct val="130000"/>
              </a:lnSpc>
              <a:buClr>
                <a:srgbClr val="800000"/>
              </a:buClr>
              <a:buFont typeface="+mj-lt"/>
              <a:buAutoNum type="arabicParenR"/>
            </a:pPr>
            <a:r>
              <a:rPr lang="zh-TW" altLang="en-US" sz="3200" dirty="0" smtClean="0">
                <a:solidFill>
                  <a:srgbClr val="0070C0"/>
                </a:solidFill>
              </a:rPr>
              <a:t>每個人都擁有自己控制的資源。</a:t>
            </a:r>
          </a:p>
          <a:p>
            <a:pPr marL="571500" indent="-571500" eaLnBrk="1" hangingPunct="1">
              <a:lnSpc>
                <a:spcPct val="130000"/>
              </a:lnSpc>
              <a:buClr>
                <a:srgbClr val="800000"/>
              </a:buClr>
              <a:buFont typeface="+mj-lt"/>
              <a:buAutoNum type="arabicParenR"/>
            </a:pPr>
            <a:r>
              <a:rPr lang="zh-TW" altLang="en-US" sz="3200" dirty="0" smtClean="0">
                <a:solidFill>
                  <a:srgbClr val="0070C0"/>
                </a:solidFill>
              </a:rPr>
              <a:t>每個人以其喜好做決策，也極大化其福祉。</a:t>
            </a:r>
          </a:p>
          <a:p>
            <a:pPr marL="571500" indent="-571500" eaLnBrk="1" hangingPunct="1">
              <a:lnSpc>
                <a:spcPct val="130000"/>
              </a:lnSpc>
              <a:buClr>
                <a:srgbClr val="800000"/>
              </a:buClr>
              <a:buFont typeface="+mj-lt"/>
              <a:buAutoNum type="arabicParenR"/>
            </a:pPr>
            <a:r>
              <a:rPr lang="zh-TW" altLang="en-US" sz="3200" b="1" dirty="0" smtClean="0"/>
              <a:t>個人的行為與結果都受到「他人」的影響。</a:t>
            </a:r>
          </a:p>
          <a:p>
            <a:pPr marL="571500" indent="-571500" eaLnBrk="1" hangingPunct="1">
              <a:lnSpc>
                <a:spcPct val="130000"/>
              </a:lnSpc>
              <a:buClr>
                <a:srgbClr val="800000"/>
              </a:buClr>
              <a:buFont typeface="+mj-lt"/>
              <a:buAutoNum type="arabicParenR"/>
            </a:pPr>
            <a:r>
              <a:rPr lang="zh-TW" altLang="en-US" sz="3200" b="1" dirty="0" smtClean="0"/>
              <a:t>個人未必知道「他人」在何方？或者無法與之對話。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995936" y="4509120"/>
            <a:ext cx="3744913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None/>
            </a:pPr>
            <a:r>
              <a:rPr lang="zh-TW" altLang="en-US" sz="2800" dirty="0">
                <a:solidFill>
                  <a:srgbClr val="FF0000"/>
                </a:solidFill>
              </a:rPr>
              <a:t>範例：</a:t>
            </a:r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AutoNum type="arabicPeriod"/>
            </a:pPr>
            <a:r>
              <a:rPr lang="zh-TW" altLang="en-US" sz="2800" dirty="0" smtClean="0"/>
              <a:t>商品市場</a:t>
            </a:r>
            <a:endParaRPr lang="en-US" altLang="zh-TW" sz="2800" dirty="0" smtClean="0"/>
          </a:p>
          <a:p>
            <a:pPr marL="609600" indent="-609600">
              <a:lnSpc>
                <a:spcPct val="11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AutoNum type="arabicPeriod"/>
            </a:pPr>
            <a:r>
              <a:rPr lang="zh-TW" altLang="en-US" sz="2800" dirty="0" smtClean="0"/>
              <a:t>廣義的市場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rc 2"/>
          <p:cNvSpPr>
            <a:spLocks/>
          </p:cNvSpPr>
          <p:nvPr/>
        </p:nvSpPr>
        <p:spPr bwMode="auto">
          <a:xfrm>
            <a:off x="1116013" y="2320925"/>
            <a:ext cx="3743325" cy="3238500"/>
          </a:xfrm>
          <a:custGeom>
            <a:avLst/>
            <a:gdLst>
              <a:gd name="T0" fmla="*/ 0 w 21596"/>
              <a:gd name="T1" fmla="*/ 0 h 21600"/>
              <a:gd name="T2" fmla="*/ 3743325 w 21596"/>
              <a:gd name="T3" fmla="*/ 3177028 h 21600"/>
              <a:gd name="T4" fmla="*/ 0 w 21596"/>
              <a:gd name="T5" fmla="*/ 3238500 h 21600"/>
              <a:gd name="T6" fmla="*/ 0 60000 65536"/>
              <a:gd name="T7" fmla="*/ 0 60000 65536"/>
              <a:gd name="T8" fmla="*/ 0 60000 65536"/>
              <a:gd name="T9" fmla="*/ 0 w 21596"/>
              <a:gd name="T10" fmla="*/ 0 h 21600"/>
              <a:gd name="T11" fmla="*/ 21596 w 2159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6" h="21600" fill="none" extrusionOk="0">
                <a:moveTo>
                  <a:pt x="-1" y="0"/>
                </a:moveTo>
                <a:cubicBezTo>
                  <a:pt x="11769" y="0"/>
                  <a:pt x="21372" y="9422"/>
                  <a:pt x="21596" y="21189"/>
                </a:cubicBezTo>
              </a:path>
              <a:path w="21596" h="21600" stroke="0" extrusionOk="0">
                <a:moveTo>
                  <a:pt x="-1" y="0"/>
                </a:moveTo>
                <a:cubicBezTo>
                  <a:pt x="11769" y="0"/>
                  <a:pt x="21372" y="9422"/>
                  <a:pt x="21596" y="21189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416800" cy="936625"/>
          </a:xfrm>
          <a:noFill/>
        </p:spPr>
        <p:txBody>
          <a:bodyPr anchor="ctr"/>
          <a:lstStyle/>
          <a:p>
            <a:pPr eaLnBrk="1" hangingPunct="1"/>
            <a:r>
              <a:rPr lang="en-US" altLang="zh-TW" sz="4000" dirty="0" smtClean="0">
                <a:solidFill>
                  <a:srgbClr val="660066"/>
                </a:solidFill>
              </a:rPr>
              <a:t>4.1 </a:t>
            </a:r>
            <a:r>
              <a:rPr lang="zh-TW" altLang="en-US" sz="4000" dirty="0" smtClean="0">
                <a:solidFill>
                  <a:srgbClr val="660066"/>
                </a:solidFill>
              </a:rPr>
              <a:t>多人世界下的經濟決策</a:t>
            </a:r>
          </a:p>
        </p:txBody>
      </p:sp>
      <p:sp>
        <p:nvSpPr>
          <p:cNvPr id="22533" name="Arc 5"/>
          <p:cNvSpPr>
            <a:spLocks/>
          </p:cNvSpPr>
          <p:nvPr/>
        </p:nvSpPr>
        <p:spPr bwMode="auto">
          <a:xfrm>
            <a:off x="1116013" y="3473450"/>
            <a:ext cx="2592387" cy="2014538"/>
          </a:xfrm>
          <a:custGeom>
            <a:avLst/>
            <a:gdLst>
              <a:gd name="T0" fmla="*/ 0 w 21600"/>
              <a:gd name="T1" fmla="*/ 0 h 21600"/>
              <a:gd name="T2" fmla="*/ 2592387 w 21600"/>
              <a:gd name="T3" fmla="*/ 2014538 h 21600"/>
              <a:gd name="T4" fmla="*/ 0 w 21600"/>
              <a:gd name="T5" fmla="*/ 201453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9933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1116013" y="5489575"/>
            <a:ext cx="42116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V="1">
            <a:off x="1116013" y="2060575"/>
            <a:ext cx="0" cy="34559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364163" y="515778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3200"/>
              <a:t>A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827088" y="1341438"/>
            <a:ext cx="574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3200"/>
              <a:t>B</a:t>
            </a:r>
          </a:p>
        </p:txBody>
      </p:sp>
      <p:sp>
        <p:nvSpPr>
          <p:cNvPr id="22538" name="Arc 10"/>
          <p:cNvSpPr>
            <a:spLocks/>
          </p:cNvSpPr>
          <p:nvPr/>
        </p:nvSpPr>
        <p:spPr bwMode="auto">
          <a:xfrm rot="10800000">
            <a:off x="1979613" y="2492375"/>
            <a:ext cx="2808287" cy="2087563"/>
          </a:xfrm>
          <a:custGeom>
            <a:avLst/>
            <a:gdLst>
              <a:gd name="T0" fmla="*/ 0 w 21600"/>
              <a:gd name="T1" fmla="*/ 0 h 21600"/>
              <a:gd name="T2" fmla="*/ 2808287 w 21600"/>
              <a:gd name="T3" fmla="*/ 2087563 h 21600"/>
              <a:gd name="T4" fmla="*/ 0 w 21600"/>
              <a:gd name="T5" fmla="*/ 20875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116013" y="4625975"/>
            <a:ext cx="2663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 dirty="0"/>
              <a:t>可選擇的資源</a:t>
            </a:r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771775" y="3860800"/>
            <a:ext cx="215900" cy="215900"/>
          </a:xfrm>
          <a:prstGeom prst="ellipse">
            <a:avLst/>
          </a:prstGeom>
          <a:solidFill>
            <a:srgbClr val="E2F2B4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41" name="Arc 13"/>
          <p:cNvSpPr>
            <a:spLocks/>
          </p:cNvSpPr>
          <p:nvPr/>
        </p:nvSpPr>
        <p:spPr bwMode="auto">
          <a:xfrm rot="10800000">
            <a:off x="2628900" y="1530350"/>
            <a:ext cx="2663180" cy="2042666"/>
          </a:xfrm>
          <a:custGeom>
            <a:avLst/>
            <a:gdLst>
              <a:gd name="T0" fmla="*/ 0 w 21600"/>
              <a:gd name="T1" fmla="*/ 0 h 21600"/>
              <a:gd name="T2" fmla="*/ 2808288 w 21600"/>
              <a:gd name="T3" fmla="*/ 2087563 h 21600"/>
              <a:gd name="T4" fmla="*/ 0 w 21600"/>
              <a:gd name="T5" fmla="*/ 20875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3421063" y="2970213"/>
            <a:ext cx="215900" cy="215900"/>
          </a:xfrm>
          <a:prstGeom prst="ellipse">
            <a:avLst/>
          </a:prstGeom>
          <a:solidFill>
            <a:srgbClr val="A43A9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43" name="AutoShape 15"/>
          <p:cNvSpPr>
            <a:spLocks noChangeArrowheads="1"/>
          </p:cNvSpPr>
          <p:nvPr/>
        </p:nvSpPr>
        <p:spPr bwMode="auto">
          <a:xfrm rot="2534851">
            <a:off x="2556269" y="1879318"/>
            <a:ext cx="647700" cy="1965325"/>
          </a:xfrm>
          <a:prstGeom prst="upArrow">
            <a:avLst>
              <a:gd name="adj1" fmla="val 50000"/>
              <a:gd name="adj2" fmla="val 75858"/>
            </a:avLst>
          </a:prstGeom>
          <a:gradFill rotWithShape="1">
            <a:gsLst>
              <a:gs pos="0">
                <a:srgbClr val="D1253E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4284663" y="1844675"/>
            <a:ext cx="215900" cy="215900"/>
          </a:xfrm>
          <a:prstGeom prst="ellipse">
            <a:avLst/>
          </a:prstGeom>
          <a:solidFill>
            <a:srgbClr val="A43A9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5004048" y="2132856"/>
            <a:ext cx="3672408" cy="3008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20000"/>
              </a:lnSpc>
              <a:spcBef>
                <a:spcPct val="20000"/>
              </a:spcBef>
              <a:buClr>
                <a:srgbClr val="FF0000"/>
              </a:buClr>
              <a:buSzPct val="70000"/>
            </a:pPr>
            <a:r>
              <a:rPr lang="zh-TW" altLang="en-US" sz="2800" kern="0" dirty="0" smtClean="0">
                <a:solidFill>
                  <a:srgbClr val="000000"/>
                </a:solidFill>
                <a:latin typeface="Arial"/>
                <a:ea typeface="新細明體"/>
              </a:rPr>
              <a:t>問題：如何擴大可選擇的資源？</a:t>
            </a:r>
            <a:endParaRPr lang="en-US" altLang="zh-TW" sz="2800" kern="0" dirty="0" smtClean="0">
              <a:solidFill>
                <a:srgbClr val="000000"/>
              </a:solidFill>
              <a:latin typeface="Arial"/>
              <a:ea typeface="新細明體"/>
            </a:endParaRPr>
          </a:p>
          <a:p>
            <a:pPr marL="800100" lvl="1" indent="-342900">
              <a:lnSpc>
                <a:spcPct val="12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Char char="n"/>
            </a:pPr>
            <a:r>
              <a:rPr lang="zh-TW" altLang="en-US" sz="2800" kern="0" dirty="0" smtClean="0">
                <a:solidFill>
                  <a:srgbClr val="000000"/>
                </a:solidFill>
                <a:latin typeface="Arial"/>
                <a:ea typeface="新細明體"/>
              </a:rPr>
              <a:t>交易</a:t>
            </a:r>
          </a:p>
          <a:p>
            <a:pPr marL="800100" lvl="1" indent="-342900">
              <a:lnSpc>
                <a:spcPct val="12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Char char="n"/>
            </a:pPr>
            <a:r>
              <a:rPr lang="zh-TW" altLang="en-US" sz="2800" kern="0" dirty="0" smtClean="0">
                <a:solidFill>
                  <a:srgbClr val="000000"/>
                </a:solidFill>
                <a:latin typeface="Arial"/>
                <a:ea typeface="新細明體"/>
              </a:rPr>
              <a:t>制度</a:t>
            </a:r>
          </a:p>
          <a:p>
            <a:pPr marL="800100" lvl="1" indent="-342900">
              <a:lnSpc>
                <a:spcPct val="120000"/>
              </a:lnSpc>
              <a:spcBef>
                <a:spcPct val="20000"/>
              </a:spcBef>
              <a:buClr>
                <a:srgbClr val="FF0000"/>
              </a:buClr>
              <a:buSzPct val="70000"/>
              <a:buFont typeface="Wingdings" pitchFamily="2" charset="2"/>
              <a:buChar char="n"/>
            </a:pPr>
            <a:r>
              <a:rPr lang="zh-TW" altLang="en-US" sz="2800" kern="0" dirty="0" smtClean="0">
                <a:solidFill>
                  <a:srgbClr val="000000"/>
                </a:solidFill>
                <a:latin typeface="Arial"/>
                <a:ea typeface="新細明體"/>
              </a:rPr>
              <a:t>憲政民主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1772816"/>
            <a:ext cx="6912446" cy="2160241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rgbClr val="D1253E"/>
                </a:solidFill>
              </a:rPr>
              <a:t/>
            </a:r>
            <a:br>
              <a:rPr lang="zh-TW" altLang="en-US" dirty="0">
                <a:solidFill>
                  <a:srgbClr val="D1253E"/>
                </a:solidFill>
              </a:rPr>
            </a:br>
            <a:r>
              <a:rPr lang="zh-TW" altLang="en-US" dirty="0">
                <a:solidFill>
                  <a:srgbClr val="D1253E"/>
                </a:solidFill>
              </a:rPr>
              <a:t/>
            </a:r>
            <a:br>
              <a:rPr lang="zh-TW" altLang="en-US" dirty="0">
                <a:solidFill>
                  <a:srgbClr val="D1253E"/>
                </a:solidFill>
              </a:rPr>
            </a:br>
            <a:r>
              <a:rPr lang="zh-TW" altLang="en-US" dirty="0" smtClean="0">
                <a:solidFill>
                  <a:srgbClr val="D1253E"/>
                </a:solidFill>
              </a:rPr>
              <a:t>五、</a:t>
            </a:r>
            <a:r>
              <a:rPr lang="en-US" altLang="zh-TW" dirty="0" smtClean="0">
                <a:solidFill>
                  <a:srgbClr val="D1253E"/>
                </a:solidFill>
              </a:rPr>
              <a:t/>
            </a:r>
            <a:br>
              <a:rPr lang="en-US" altLang="zh-TW" dirty="0" smtClean="0">
                <a:solidFill>
                  <a:srgbClr val="D1253E"/>
                </a:solidFill>
              </a:rPr>
            </a:br>
            <a:r>
              <a:rPr lang="en-US" altLang="zh-TW" dirty="0" smtClean="0">
                <a:solidFill>
                  <a:srgbClr val="D1253E"/>
                </a:solidFill>
              </a:rPr>
              <a:t/>
            </a:r>
            <a:br>
              <a:rPr lang="en-US" altLang="zh-TW" dirty="0" smtClean="0">
                <a:solidFill>
                  <a:srgbClr val="D1253E"/>
                </a:solidFill>
              </a:rPr>
            </a:br>
            <a:r>
              <a:rPr lang="zh-TW" altLang="en-US" dirty="0" smtClean="0">
                <a:solidFill>
                  <a:srgbClr val="D1253E"/>
                </a:solidFill>
              </a:rPr>
              <a:t>經濟學的演進</a:t>
            </a:r>
            <a:endParaRPr lang="zh-TW" altLang="en-US" dirty="0">
              <a:solidFill>
                <a:srgbClr val="D1253E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488237" cy="936625"/>
          </a:xfrm>
        </p:spPr>
        <p:txBody>
          <a:bodyPr/>
          <a:lstStyle/>
          <a:p>
            <a:r>
              <a:rPr lang="en-US" altLang="zh-TW" sz="4400" dirty="0">
                <a:solidFill>
                  <a:srgbClr val="660066"/>
                </a:solidFill>
              </a:rPr>
              <a:t>1.  </a:t>
            </a:r>
            <a:r>
              <a:rPr lang="zh-TW" altLang="en-US" sz="4400" dirty="0" smtClean="0">
                <a:solidFill>
                  <a:srgbClr val="660066"/>
                </a:solidFill>
              </a:rPr>
              <a:t>資源利用的定義</a:t>
            </a:r>
            <a:endParaRPr lang="zh-TW" altLang="en-US" sz="4400" dirty="0">
              <a:solidFill>
                <a:srgbClr val="660066"/>
              </a:solidFill>
            </a:endParaRPr>
          </a:p>
        </p:txBody>
      </p:sp>
      <p:sp>
        <p:nvSpPr>
          <p:cNvPr id="568323" name="Text Box 3"/>
          <p:cNvSpPr txBox="1">
            <a:spLocks noChangeArrowheads="1"/>
          </p:cNvSpPr>
          <p:nvPr/>
        </p:nvSpPr>
        <p:spPr bwMode="auto">
          <a:xfrm>
            <a:off x="683568" y="1772816"/>
            <a:ext cx="7848600" cy="2997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Char char="u"/>
            </a:pPr>
            <a:r>
              <a:rPr lang="zh-TW" altLang="en-US" sz="3200" dirty="0"/>
              <a:t>有限的資源求最大效用的利用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</a:pPr>
            <a:endParaRPr lang="zh-TW" altLang="en-US" sz="3200" dirty="0"/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</a:pPr>
            <a:r>
              <a:rPr lang="zh-TW" altLang="en-US" sz="3200" dirty="0" smtClean="0"/>
              <a:t>    問題：</a:t>
            </a:r>
            <a:endParaRPr lang="en-US" altLang="zh-TW" sz="3200" dirty="0" smtClean="0"/>
          </a:p>
          <a:p>
            <a:pPr marL="342900" indent="-342900">
              <a:lnSpc>
                <a:spcPct val="110000"/>
              </a:lnSpc>
              <a:spcBef>
                <a:spcPct val="50000"/>
              </a:spcBef>
              <a:buClr>
                <a:srgbClr val="F31403"/>
              </a:buClr>
            </a:pPr>
            <a:r>
              <a:rPr lang="zh-TW" altLang="en-US" sz="3200" dirty="0" smtClean="0"/>
              <a:t>    在</a:t>
            </a:r>
            <a:r>
              <a:rPr lang="zh-TW" altLang="en-US" sz="3200" dirty="0"/>
              <a:t>獄中的阿扁，是否想離開監獄？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40" name="Arc 12"/>
          <p:cNvSpPr>
            <a:spLocks/>
          </p:cNvSpPr>
          <p:nvPr/>
        </p:nvSpPr>
        <p:spPr bwMode="auto">
          <a:xfrm rot="10997240">
            <a:off x="2987675" y="2708275"/>
            <a:ext cx="2698750" cy="2049463"/>
          </a:xfrm>
          <a:custGeom>
            <a:avLst/>
            <a:gdLst>
              <a:gd name="G0" fmla="+- 0 0 0"/>
              <a:gd name="G1" fmla="+- 20490 0 0"/>
              <a:gd name="G2" fmla="+- 21600 0 0"/>
              <a:gd name="T0" fmla="*/ 6836 w 20228"/>
              <a:gd name="T1" fmla="*/ 0 h 20490"/>
              <a:gd name="T2" fmla="*/ 20228 w 20228"/>
              <a:gd name="T3" fmla="*/ 12916 h 20490"/>
              <a:gd name="T4" fmla="*/ 0 w 20228"/>
              <a:gd name="T5" fmla="*/ 20490 h 20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228" h="20490" fill="none" extrusionOk="0">
                <a:moveTo>
                  <a:pt x="6835" y="0"/>
                </a:moveTo>
                <a:cubicBezTo>
                  <a:pt x="13020" y="2063"/>
                  <a:pt x="17942" y="6810"/>
                  <a:pt x="20228" y="12915"/>
                </a:cubicBezTo>
              </a:path>
              <a:path w="20228" h="20490" stroke="0" extrusionOk="0">
                <a:moveTo>
                  <a:pt x="6835" y="0"/>
                </a:moveTo>
                <a:cubicBezTo>
                  <a:pt x="13020" y="2063"/>
                  <a:pt x="17942" y="6810"/>
                  <a:pt x="20228" y="12915"/>
                </a:cubicBezTo>
                <a:lnTo>
                  <a:pt x="0" y="2049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69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283450" cy="1003300"/>
          </a:xfrm>
          <a:noFill/>
          <a:ln/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1-1. </a:t>
            </a:r>
            <a:r>
              <a:rPr lang="zh-TW" altLang="en-US" sz="4000" dirty="0" smtClean="0">
                <a:solidFill>
                  <a:srgbClr val="660066"/>
                </a:solidFill>
              </a:rPr>
              <a:t>追星夢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636933" name="Arc 5"/>
          <p:cNvSpPr>
            <a:spLocks/>
          </p:cNvSpPr>
          <p:nvPr/>
        </p:nvSpPr>
        <p:spPr bwMode="auto">
          <a:xfrm>
            <a:off x="1116013" y="4076700"/>
            <a:ext cx="2881312" cy="2087563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57150">
            <a:solidFill>
              <a:srgbClr val="208C44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6934" name="Line 6"/>
          <p:cNvSpPr>
            <a:spLocks noChangeShapeType="1"/>
          </p:cNvSpPr>
          <p:nvPr/>
        </p:nvSpPr>
        <p:spPr bwMode="auto">
          <a:xfrm>
            <a:off x="1116013" y="6164263"/>
            <a:ext cx="576103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636935" name="Line 7"/>
          <p:cNvSpPr>
            <a:spLocks noChangeShapeType="1"/>
          </p:cNvSpPr>
          <p:nvPr/>
        </p:nvSpPr>
        <p:spPr bwMode="auto">
          <a:xfrm flipV="1">
            <a:off x="1116013" y="2852738"/>
            <a:ext cx="0" cy="3311525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636936" name="AutoShape 8"/>
          <p:cNvSpPr>
            <a:spLocks noChangeArrowheads="1"/>
          </p:cNvSpPr>
          <p:nvPr/>
        </p:nvSpPr>
        <p:spPr bwMode="auto">
          <a:xfrm>
            <a:off x="5940425" y="1773238"/>
            <a:ext cx="863600" cy="698500"/>
          </a:xfrm>
          <a:prstGeom prst="star4">
            <a:avLst>
              <a:gd name="adj" fmla="val 12500"/>
            </a:avLst>
          </a:prstGeom>
          <a:solidFill>
            <a:schemeClr val="bg1"/>
          </a:solidFill>
          <a:ln w="762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6937" name="Arc 9"/>
          <p:cNvSpPr>
            <a:spLocks/>
          </p:cNvSpPr>
          <p:nvPr/>
        </p:nvSpPr>
        <p:spPr bwMode="auto">
          <a:xfrm rot="10997240">
            <a:off x="2312988" y="3143250"/>
            <a:ext cx="2838450" cy="2136775"/>
          </a:xfrm>
          <a:custGeom>
            <a:avLst/>
            <a:gdLst>
              <a:gd name="G0" fmla="+- 0 0 0"/>
              <a:gd name="G1" fmla="+- 21369 0 0"/>
              <a:gd name="G2" fmla="+- 21600 0 0"/>
              <a:gd name="T0" fmla="*/ 3148 w 21274"/>
              <a:gd name="T1" fmla="*/ 0 h 21369"/>
              <a:gd name="T2" fmla="*/ 21274 w 21274"/>
              <a:gd name="T3" fmla="*/ 17631 h 21369"/>
              <a:gd name="T4" fmla="*/ 0 w 21274"/>
              <a:gd name="T5" fmla="*/ 21369 h 21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74" h="21369" fill="none" extrusionOk="0">
                <a:moveTo>
                  <a:pt x="3148" y="-1"/>
                </a:moveTo>
                <a:cubicBezTo>
                  <a:pt x="12358" y="1356"/>
                  <a:pt x="19663" y="8461"/>
                  <a:pt x="21274" y="17630"/>
                </a:cubicBezTo>
              </a:path>
              <a:path w="21274" h="21369" stroke="0" extrusionOk="0">
                <a:moveTo>
                  <a:pt x="3148" y="-1"/>
                </a:moveTo>
                <a:cubicBezTo>
                  <a:pt x="12358" y="1356"/>
                  <a:pt x="19663" y="8461"/>
                  <a:pt x="21274" y="17630"/>
                </a:cubicBezTo>
                <a:lnTo>
                  <a:pt x="0" y="21369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6938" name="Oval 10"/>
          <p:cNvSpPr>
            <a:spLocks noChangeArrowheads="1"/>
          </p:cNvSpPr>
          <p:nvPr/>
        </p:nvSpPr>
        <p:spPr bwMode="auto">
          <a:xfrm>
            <a:off x="3060700" y="4579938"/>
            <a:ext cx="215900" cy="215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zh-TW" sz="240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636939" name="AutoShape 11"/>
          <p:cNvSpPr>
            <a:spLocks noChangeArrowheads="1"/>
          </p:cNvSpPr>
          <p:nvPr/>
        </p:nvSpPr>
        <p:spPr bwMode="auto">
          <a:xfrm rot="-2503304">
            <a:off x="3249613" y="3213100"/>
            <a:ext cx="2590800" cy="69691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rgbClr val="F7ED2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6941" name="Arc 13"/>
          <p:cNvSpPr>
            <a:spLocks/>
          </p:cNvSpPr>
          <p:nvPr/>
        </p:nvSpPr>
        <p:spPr bwMode="auto">
          <a:xfrm rot="10997240">
            <a:off x="1835150" y="3500438"/>
            <a:ext cx="2881313" cy="216058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352928" cy="1080120"/>
          </a:xfrm>
        </p:spPr>
        <p:txBody>
          <a:bodyPr/>
          <a:lstStyle/>
          <a:p>
            <a:r>
              <a:rPr lang="en-US" altLang="zh-TW" sz="4000" dirty="0" smtClean="0"/>
              <a:t>1-2. To reach the</a:t>
            </a:r>
            <a:r>
              <a:rPr lang="en-US" altLang="zh-TW" sz="3600" dirty="0" smtClean="0"/>
              <a:t> unreachable </a:t>
            </a:r>
            <a:r>
              <a:rPr lang="en-US" altLang="zh-TW" sz="4000" dirty="0" smtClean="0"/>
              <a:t>star 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411662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   </a:t>
            </a:r>
            <a:r>
              <a:rPr lang="en-US" altLang="zh-TW" dirty="0" smtClean="0">
                <a:solidFill>
                  <a:srgbClr val="FF0000"/>
                </a:solidFill>
              </a:rPr>
              <a:t>To dream the impossible dream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To fight the unbeatable foe</a:t>
            </a:r>
            <a:br>
              <a:rPr lang="en-US" altLang="zh-TW" dirty="0" smtClean="0"/>
            </a:br>
            <a:r>
              <a:rPr lang="en-US" altLang="zh-TW" dirty="0" smtClean="0"/>
              <a:t>To bear the unbearable sorrow</a:t>
            </a:r>
            <a:br>
              <a:rPr lang="en-US" altLang="zh-TW" dirty="0" smtClean="0"/>
            </a:br>
            <a:r>
              <a:rPr lang="en-US" altLang="zh-TW" dirty="0" smtClean="0"/>
              <a:t>To run where the brave dare not go</a:t>
            </a:r>
            <a:br>
              <a:rPr lang="en-US" altLang="zh-TW" dirty="0" smtClean="0"/>
            </a:br>
            <a:r>
              <a:rPr lang="en-US" altLang="zh-TW" dirty="0" smtClean="0"/>
              <a:t>To write the </a:t>
            </a:r>
            <a:r>
              <a:rPr lang="en-US" altLang="zh-TW" dirty="0" err="1" smtClean="0"/>
              <a:t>unwritable</a:t>
            </a:r>
            <a:r>
              <a:rPr lang="en-US" altLang="zh-TW" dirty="0" smtClean="0"/>
              <a:t> wrong</a:t>
            </a:r>
            <a:br>
              <a:rPr lang="en-US" altLang="zh-TW" dirty="0" smtClean="0"/>
            </a:br>
            <a:r>
              <a:rPr lang="en-US" altLang="zh-TW" dirty="0" smtClean="0">
                <a:solidFill>
                  <a:srgbClr val="FF0000"/>
                </a:solidFill>
              </a:rPr>
              <a:t>To be better far than you are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To try when your arms are too weary</a:t>
            </a:r>
            <a:br>
              <a:rPr lang="en-US" altLang="zh-TW" dirty="0" smtClean="0"/>
            </a:br>
            <a:r>
              <a:rPr lang="en-US" altLang="zh-TW" dirty="0" smtClean="0"/>
              <a:t>…</a:t>
            </a:r>
            <a:br>
              <a:rPr lang="en-US" altLang="zh-TW" dirty="0" smtClean="0"/>
            </a:br>
            <a:r>
              <a:rPr lang="en-US" altLang="zh-TW" dirty="0" smtClean="0">
                <a:solidFill>
                  <a:srgbClr val="FF0000"/>
                </a:solidFill>
              </a:rPr>
              <a:t>To reach the unreachable star 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71184" cy="1002506"/>
          </a:xfrm>
        </p:spPr>
        <p:txBody>
          <a:bodyPr/>
          <a:lstStyle/>
          <a:p>
            <a:r>
              <a:rPr lang="en-US" altLang="zh-TW" sz="4000" dirty="0" smtClean="0"/>
              <a:t>1-3. The Impossible Dream</a:t>
            </a:r>
            <a:endParaRPr lang="zh-TW" altLang="en-US" sz="4000" dirty="0"/>
          </a:p>
        </p:txBody>
      </p:sp>
      <p:pic>
        <p:nvPicPr>
          <p:cNvPr id="55298" name="Picture 2" descr="https://encrypted-tbn2.gstatic.com/images?q=tbn:ANd9GcQlFVIJ7DmeDAXZZzMXJ7CW2oE0as9DB_gFglVLFkxUZ10BXS-n4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3" y="1124744"/>
            <a:ext cx="7657991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7561262" cy="792163"/>
          </a:xfrm>
        </p:spPr>
        <p:txBody>
          <a:bodyPr/>
          <a:lstStyle/>
          <a:p>
            <a:r>
              <a:rPr lang="en-US" altLang="zh-TW" sz="4400" dirty="0">
                <a:solidFill>
                  <a:srgbClr val="660066"/>
                </a:solidFill>
              </a:rPr>
              <a:t>1. </a:t>
            </a:r>
            <a:r>
              <a:rPr lang="zh-TW" altLang="en-US" sz="4400" dirty="0">
                <a:solidFill>
                  <a:srgbClr val="660066"/>
                </a:solidFill>
              </a:rPr>
              <a:t>知識的四維度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4140200" y="3429000"/>
            <a:ext cx="936625" cy="936625"/>
          </a:xfrm>
          <a:prstGeom prst="smileyFace">
            <a:avLst>
              <a:gd name="adj" fmla="val 4653"/>
            </a:avLst>
          </a:prstGeom>
          <a:solidFill>
            <a:srgbClr val="EBFDA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757" name="AutoShape 13"/>
          <p:cNvSpPr>
            <a:spLocks noChangeArrowheads="1"/>
          </p:cNvSpPr>
          <p:nvPr/>
        </p:nvSpPr>
        <p:spPr bwMode="auto">
          <a:xfrm>
            <a:off x="4067175" y="2565400"/>
            <a:ext cx="1008063" cy="720725"/>
          </a:xfrm>
          <a:prstGeom prst="up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1758" name="AutoShape 14"/>
          <p:cNvSpPr>
            <a:spLocks noChangeArrowheads="1"/>
          </p:cNvSpPr>
          <p:nvPr/>
        </p:nvSpPr>
        <p:spPr bwMode="auto">
          <a:xfrm rot="16200000">
            <a:off x="2844007" y="3644106"/>
            <a:ext cx="1008062" cy="720725"/>
          </a:xfrm>
          <a:prstGeom prst="up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1759" name="AutoShape 15"/>
          <p:cNvSpPr>
            <a:spLocks noChangeArrowheads="1"/>
          </p:cNvSpPr>
          <p:nvPr/>
        </p:nvSpPr>
        <p:spPr bwMode="auto">
          <a:xfrm rot="5400000">
            <a:off x="5220495" y="3644106"/>
            <a:ext cx="1008062" cy="720725"/>
          </a:xfrm>
          <a:prstGeom prst="up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1760" name="AutoShape 16"/>
          <p:cNvSpPr>
            <a:spLocks noChangeArrowheads="1"/>
          </p:cNvSpPr>
          <p:nvPr/>
        </p:nvSpPr>
        <p:spPr bwMode="auto">
          <a:xfrm rot="10800000">
            <a:off x="4140200" y="4581525"/>
            <a:ext cx="1008063" cy="720725"/>
          </a:xfrm>
          <a:prstGeom prst="up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4859338" y="3141663"/>
            <a:ext cx="14398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 i="1">
                <a:solidFill>
                  <a:srgbClr val="F31403"/>
                </a:solidFill>
              </a:rPr>
              <a:t>個人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4211638" y="2636838"/>
            <a:ext cx="1439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4000" b="1">
                <a:solidFill>
                  <a:srgbClr val="F31403"/>
                </a:solidFill>
              </a:rPr>
              <a:t>？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5292725" y="3644900"/>
            <a:ext cx="14398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4000" b="1">
                <a:solidFill>
                  <a:srgbClr val="F31403"/>
                </a:solidFill>
              </a:rPr>
              <a:t>？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2987675" y="3644900"/>
            <a:ext cx="14398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4000" b="1">
                <a:solidFill>
                  <a:srgbClr val="F31403"/>
                </a:solidFill>
              </a:rPr>
              <a:t>？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284663" y="4508500"/>
            <a:ext cx="1439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4000" b="1">
                <a:solidFill>
                  <a:srgbClr val="F31403"/>
                </a:solidFill>
              </a:rPr>
              <a:t>？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6660232" y="2708920"/>
            <a:ext cx="14157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400" b="1" dirty="0" smtClean="0"/>
              <a:t>自然世界</a:t>
            </a:r>
            <a:endParaRPr lang="zh-TW" altLang="en-US" sz="2400" b="1" dirty="0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683568" y="2636912"/>
            <a:ext cx="201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400" b="1" dirty="0"/>
              <a:t>人與人的世界</a:t>
            </a:r>
          </a:p>
        </p:txBody>
      </p:sp>
      <p:sp>
        <p:nvSpPr>
          <p:cNvPr id="19" name="矩形 18"/>
          <p:cNvSpPr/>
          <p:nvPr/>
        </p:nvSpPr>
        <p:spPr>
          <a:xfrm>
            <a:off x="6012160" y="1196752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zh-TW" altLang="en-US" sz="2400" b="1" dirty="0" smtClean="0">
                <a:solidFill>
                  <a:srgbClr val="000000"/>
                </a:solidFill>
              </a:rPr>
              <a:t>神鬼世界</a:t>
            </a:r>
            <a:endParaRPr lang="zh-TW" altLang="en-US" sz="2400" b="1" dirty="0">
              <a:solidFill>
                <a:srgbClr val="000000"/>
              </a:solidFill>
            </a:endParaRPr>
          </a:p>
        </p:txBody>
      </p:sp>
      <p:pic>
        <p:nvPicPr>
          <p:cNvPr id="36866" name="Picture 2" descr="https://encrypted-tbn0.gstatic.com/images?q=tbn:ANd9GcSJGSaM6VrDkbvgA2gFH-fnzfZSdQd7LzJnCdKlqt67lPFp4_g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196752"/>
            <a:ext cx="936104" cy="1314752"/>
          </a:xfrm>
          <a:prstGeom prst="rect">
            <a:avLst/>
          </a:prstGeom>
          <a:noFill/>
        </p:spPr>
      </p:pic>
      <p:pic>
        <p:nvPicPr>
          <p:cNvPr id="36868" name="Picture 4" descr="https://encrypted-tbn0.gstatic.com/images?q=tbn:ANd9GcSIxjK-MOv6L78e7CmieSMfw7_xyko3ti4SPmJofnVisx4sA5G7B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196752"/>
            <a:ext cx="1656184" cy="1322843"/>
          </a:xfrm>
          <a:prstGeom prst="rect">
            <a:avLst/>
          </a:prstGeom>
          <a:noFill/>
        </p:spPr>
      </p:pic>
      <p:pic>
        <p:nvPicPr>
          <p:cNvPr id="36870" name="Picture 6" descr="http://7.share.photo.xuite.net/londachen/17ab8ac/19069986/1028823946_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3212976"/>
            <a:ext cx="2088232" cy="1565206"/>
          </a:xfrm>
          <a:prstGeom prst="rect">
            <a:avLst/>
          </a:prstGeom>
          <a:noFill/>
        </p:spPr>
      </p:pic>
      <p:pic>
        <p:nvPicPr>
          <p:cNvPr id="36872" name="Picture 8" descr="https://encrypted-tbn3.gstatic.com/images?q=tbn:ANd9GcTiSBPq4htasMTKRcs81MJbHt8LmhuSBSj8qvhQD_bqp2K4ptw97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1" y="3284984"/>
            <a:ext cx="2016224" cy="1510223"/>
          </a:xfrm>
          <a:prstGeom prst="rect">
            <a:avLst/>
          </a:prstGeom>
          <a:noFill/>
        </p:spPr>
      </p:pic>
      <p:sp>
        <p:nvSpPr>
          <p:cNvPr id="24" name="矩形 23"/>
          <p:cNvSpPr/>
          <p:nvPr/>
        </p:nvSpPr>
        <p:spPr>
          <a:xfrm>
            <a:off x="5724128" y="5517232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zh-TW" altLang="en-US" sz="2400" b="1" dirty="0" smtClean="0">
                <a:solidFill>
                  <a:srgbClr val="000000"/>
                </a:solidFill>
              </a:rPr>
              <a:t>內心世界</a:t>
            </a:r>
            <a:endParaRPr lang="zh-TW" altLang="en-US" sz="2400" b="1" dirty="0">
              <a:solidFill>
                <a:srgbClr val="000000"/>
              </a:solidFill>
            </a:endParaRPr>
          </a:p>
        </p:txBody>
      </p:sp>
      <p:sp>
        <p:nvSpPr>
          <p:cNvPr id="36874" name="AutoShape 10" descr="data:image/jpeg;base64,/9j/4AAQSkZJRgABAQAAAQABAAD/2wCEAAkGBxQTEhQUExQVFhUXFxoXGBgXGBcUGBgXFxQXFxgYFxgYHCggGBwlHBUUITEhJSkrLi4uFx8zODMsNygtLisBCgoKDg0OGBAQGiwcHBwsLCwsLCwsLCwsLCwtLCwsLCwsLCwsLCwsLCwsLCwsLCw3LCwsLC4sLCwsLDIsLCwsLP/AABEIALgBEgMBIgACEQEDEQH/xAAcAAACAwEBAQEAAAAAAAAAAAADBAABAgUGBwj/xAA/EAABAwIDBAYIBAYCAgMAAAABAAIRAyEEMUESUWGBBnGRodHwBRMiU5KxweEUFjJSB0JDotLxYoJjwhUXM//EABoBAAMBAQEBAAAAAAAAAAAAAAABAgMFBAb/xAAnEQACAgAGAwACAgMAAAAAAAAAAQIRAxITITFRBBRBBWEi0TJxgf/aAAwDAQACEQMRAD8A9sGQmqGL2d4+SaOFSzsGV7FJPk5uRx4OpRxLS25E8yEN+IjWUlRbs5hMB7YyWbSRupto23HEG627HDcUnVe3TvS1TgqUEyHiSR0/xSo4veuZsOE3XN9KYo06bqm1IAy45C/WQq04kvFl0dnGekW07ve1nWYVUMe2qJpua4f8TMdi+N4/0iajw97tpxvJ3RIAH8oyU9HemH0ntdTcWnMRkROR4ZLz6qvjY9Xruudz7LUc6LdunYuZiqz2mYv8upa9F+lm1aTHz+oA55GLhOCs07l64ujxTjf2mJU/TDxqVQ9JunIgaeRkjuMmwCs4fqhXcOjJqb+mmekydT1BGGL2jeUCjg4MpkMUPL8NIuf022mdAVpuEcTkUShVIRX4s6d6zbZslH6Zp4Y7lo4U5oFTGVNAEvU9JVRns9/ikoyYOUENVKRWS2M1zXY+odyz+MdqtFhyM3iR+HUWSuf+JKgxRCeRi1EOVG2SLqU5K3YslRtcjJNJoluLLOGduWsPhB/MqbXOpVmuj+Qv4ocdg6W8z1JSrhNyr8QZWjiVKU0U3B/Bf1fBVC6X4aWztM7bpV1RgzVKVkyhXIGVlbD2b0KrWANlZDpGlEH1wUTom12eyFJYfQ5Lcre2FzzrNIUq4URbsQW0wAWwm6jxzS5eFaMpJAHYfSJ4phno8EXtylaZjmCxsdEwa7QJshtoaUeRCr6OiTGS890k9Hmrh302g3vAzMafI8l678UDkZ5pHFVAdE7bWViaUWpI/OnpXAVqLvaaS05PAJbGRE6HSFjA031ajKbB7RMDzuX1f0vSpvqn1dxJLxY03GDIg6xe1u1K0MGKbxUa1m0BswQ0WsTERBiddCufLGjCeSb/AOnSWDKeHngn/pnf9BeiRSpsYLwBJ3wAPkB2LvU8FNgEv6ExTHa3BjqO4rvMeM7LoynSWXg5ccO3cuRL/wCOAFs9VsYERdOuesueAozM1yISOFHUhjCOTzqgWH1m5SmpMlxQgaZGYWHJ6pVSxYrUiHEXLUtXZcCJJXQNPcg1aU7wVSkZyiJtwLlDgSj+rc5wDnEjznvXXGGbFrIc2gjhKXw5uGosA/TKxXpMOTY+SdDNkx8lRw+eyFGZ8l5Nqo5FTD7kJ1Mr0dLCCLq/wLZvdWsbsh+O2eaChK9DXwdM6Ql62AbFlSxUyXgNHFKoLb2wYW6NOVo2YVvQJxOiVOGJuV6XDejNTdHp+jWqNZI29dy5PHGgQVbjovU4j0Y3RcnE+izMBXHFTMZePKPBxlS7rcAY/SFarVRPryHnekp1Cj8bGoXzs9Lm+7f2jxQ6vStjs6Tz/wBgj1jd4mL0fRDiA6+0OCztf8vqvA0+lzG5UnfEtDpk33LviCXrtDzT+o9ZjqTv5XSlBWqC1x381509NR7p3xBZHTUe6J63DwWqw5JboylhybtWj0zMeWiHX6ln0xjC6mA0/rMHSwueWQ5rylfpbItRHxfZNYLHOrDbc1rWgEAWOoJN7i4b3rz+YsmC5cM9Hh4U3jxUlaOvhHAtOyBswdk3yA4Z/qR20pcZj+U632i5h03Ln+hq0tDQDAAE3Nppt0jcV0HsMiZBIZMg5is6d+q+SxY1I+tUrRjB1g2o3k18ZyWyD1yP7oXfw9c2E2XjvSeILKjj7TjDyAImab3Om8WGeSU/PDo//EfEfBfQfjYueDlS4OD+Sg1jZl9Ppwr8Vhzp1XzIdOX+7HVtHwVt6d1B/SHxHwXu9WR4s8uj6Xtbluy+ajp+/WiPiPgiD+IB9z/d9kvWmCb6Po4hYeF89/8AsM+4/u+yEf4gPz9SPjPgj1pjbfR9Hpi470yxrTmV8x/P1U5Um83E/RUOnVb3bO1yT8WY1Ovh9WpYZgMyFdZi+UO6fV/2U+1x+qr8/wCI/ZT/ALv8kvUxC9RVwfTnNO5UMXs5tMcF8vd0/wATup9jv8lg9PsVup/C7/JV6kyc59ZGKbvCjMSx2q+Qu6c4o+7+E+KyemmKjOmOpv3R6cg1GfXKzmncsNAizoXyIdLsV+5vw/dWel+K/cz4fun6kuxZ30fSq2BJ/SCeNlnCYNzTdfNG9LcVntN7I+SI3phit7ew+KvQnxZllV3R9jpVbQrdVAF18jp9NsQP2dh8VbunNb9tM8neKy9SRtqPo+qHGN3pDGV5Xzr891vd0/7vFBr9NMQ7SmORPzKuPiyTJk5NHt9ni7tUXgfzbiP/AB/CfFRa6MjDJI4xYq2F1D0ZxcT6k/Ez/JDPR3Fe4f3eK31I9m9HPFlNoLo/lzF+4f3eKjejeKP9B/8AaPqjPHsKOaSoIXUHRbGe4d2t8Vf5UxfuHdrP8kake0Omccwu10ew9N7MQHxtbDSwkCZkzE8kfAdFKxJNam8NGgLbndM2Ccb6MxJperFDZbG9oMyfazklc38h5NxeHBW39+L+z2eLCKkpyaRv0Y/ZaIAiwFhY7TZ0+afqYu8CDlcQL+tJ355rjUvRmNYL0dobw5oIgzvRH4LGHaP4d8mCPabvnfvK4M/HxJfDpw8nCXLGauMaKu0SNkCrJk5OHfmvFNXdq9HMY+C6n1CWj/2VflPF+6/uZ4r6D8bhxwcLd7s5fmY6xcS0cWVS7p6IYv3Y+NniqHRHF+6Hxs8V0NWHZ5DhkqLuHoji/dD42eKtvQ7Fn+kB1vb4o1YdgcJWCvQfkrF/sZ8YUPQrF+7b8QRqw7CjiBXK7P5Nxnux8bfFWzoZjD/SHxt8UtWHYsrOKrEL0A6D473Q+JvitN6DY0502jrcEa2H2GVnnCr2V6dvQLFnP1Y/7eAWX9BcUMjTPU4+CWth9hlZ5jZU2V6VnQbFHM0x/wBifotHoFiP3U+0+CNbD7CmeXyUleld0FxO9h5nwVjoFid9Mcz4J62H2GVnmNoKSvUt/h/iT/NT7T4Kj0AxO+n2pa2H2PKzy6ll61v8PsQf56faVl38Pq+tSn3o18PsMrPJwrAXqx/D+vn6yn3qj0Dr+8p9/gjXw+wpnlVF6r8g1/eU/wC7wURr4fYUz6UHDcFrbG4dyAGEaouzzXKNAojgtOI3BBbC2CkUW3Z3BbgLJdwCyXEIA16oKGndWXhCc/ckBshQFDlDcUxWHch7HFZ2iqm+aaQrDWQ3FbaAcz9Vp9MJDqwCI0cFDTgStQmJKjG0rWXFWKgQBprUZjY60EOCz64JUUO+tnVZLzxS0zcKOqGEqHYU1Vl1ZCF8ysGqE6E2GbWC0Ko4JV5VbfBFE2xg1BuQ3VQgVakZpNuKGqpITZ0fXEZK3u7VzW1ychqmm1Dsp0FjFJy28zmg0rrNUEJUM00WhYougwVTHHVYInNMQ160cFEttKJBYxtEHrUe4dSHUqzOiUe66EgbHA/itfiIGaBSKEwTeUUJMZfWKNSqWulmm/JWH3gptDVjG2EMYiJSocQZ/wBLThrolQ7D7ZK0AYQGV7dXkJhjkUBgM3yo4bllxvnZXtIEzdOoMijF2sghKOAIKqg+RBsigsdD7INWucskLDEgwUSu3VFDsAKuq251pS7hCjq0NKZIQVZWgL8EJjxE9S3TTHQcvgW0WW15CE3WOaw3ekM2HHJGDQNUvVMZaqMNh2HtlAIb2VkVLwq2+SGczl26JUDM4mIK5VVhkZjPQ+dy6rskMt9mB5lUiKsW2Mjpn9F08O2yWw1PemKPszOSTY0Zf7JMKB1lqvVCG10oGRyy88FbhIQa1aLIBsnrDw7lED1//EqJk7DdGDrxQ3me2ELDu9ozr3ItZ8NcfMnJMZmn+k81KZIG8XhIMxBJA0+eRz3QV06LhEWRVCNUStOdf6IVR2zfzwW6ckAlSyiMzPWrqZZob25EFZfUBgzlogRbTFt6Z2rTuXLbJ5LOJq6T2XToVnT25v7PFD9eOv5LmseSYvp1cYjmmKZvFkUF2PUhKMWxfVCovDVb6yQ0zROZyPnxQHYgmxS+IxBBgAmTojVGEBpToLM1rDuQjVBECCVjGvMAAfdJ4d8Ezy7d/UQqSEdd1OwjJapuEX1WcOSQMo+UoGIN+cfJSUM3lYpvi2q094At9lis60ykJmqz+6/fkEFtcbVskGpiCRB89SkbIkXOd7ZppE2MVsWMo1WfxQIsPPgkyC51r92W5boUYMGc9R28k6C2xkOJT9CnIXOoNIKZ9Zxtw+qljDuQatQRCy990m1g9YJn6c0ILHGmM1ralVWPteSh1KkZJ0AZ+STrsOYRtuQh1DAAQgYJuH6+1WighRUFmMPbPt5rLiHBwJuCe4d6xjKpDbWJyQqTT+og/UTuRW1jBPpkOMZxvm287tOxdPBAZZrmOqy6d/bB3p+k4ACD9EMA1e8zYRPYg/ibR352Wy6XX4W8ELEgWDbbylQrCMxFoSbnGTmTHjojU7Rln5lEAkg+YRYnuZpgkR/rQrAow4DTQdqIBHLzlqiU8TJjhMbkWBirTa0B18hafG6NTZJmOf0QK9e3FZpVpLoy1Q0O0MOfuVufAQ6YOeiquNJ5apfoQOo4GCD5BTD6tgTewSGIqGbbtRkjuMgDzKpoEVTqkiDMTn47krTidLEEQZEaXTGLhjC6YPnTmlcPnI5fO/nRNL6N7I62HNoNp+aw9xIOzqfkVhryTfdqqFUibc9c8p7VNDsFUGzAPnzKIwb9yw58knq4KU75BBJhtG5vOtvDkmKQBt2buShfHLdnB4LDye2cvPegEGFESYIj6+QrxB9oXtKVZX365DI5KqjtZmEUwsdZVGzAz11CGDJSWHrDLUm+nUuiNlokkBDVCuwNZ+QGqE6p7WYzGe/gFRxE5ZaeKXqH2hab+foqSBM6r77kGusNqb+cZ23K8QMvp9FCG+DBfESVqoDA/wBrfqwR1+bKhWgRnn9c0ASQoh+tP7e/7KJ0GwCpWDndSPiKmyy2Zy/2EnhyCSVis8Qd0lMebYrBNJAnQX7chvXQB10BjmuKK8C3LqTGGxBjM6ffrVuLe5DZ1HAa56c0EiPNgh0a8ttnB6tLmFWIcJ9ojXLLTioodjOEYHGStYlwaYG7q7+uEjQxAFsrZ5jOwjs7EvWrSbWzknM5kfTJLKDao6uyC3/U2t9Eria2yYbmTPACUpRxBJAE5ZX0RKr5AEcFVUTm2CDGTE9XV46rAfex8DCXp05MCyJGyeaom2zqMxRgwBMfRJUq5cZdfj4diou3Wt18IQ6X6s/OSSSKbGK1MkDPO6Ix1h5yTVVo2BZc6DIHFLlFcGvSD9oDz90OjXDRfPKd/UjYth2VyaucedO1OKtUEmdllcQOc8b/AHRi8HWB2C/FccPN807QdZpdvAE3EC5PXAQ4iUi61W9h8rJvC4nZbfvz5DkuTi8XA7tYgbu2FVHEEyMpmZOQiEsuwZhyviztGeQ1jQ9uiMcWDyz+V1yKgja3kxzHkI9GjYkze43a80ZUSmaxk7UzO4ShsqGeUdyqo8a8UTCAGd5TFmt7GqDiT5+aLUf7JB5aoLqcT9MzzyC1Vf25xnfRA/heFOl03iqMQfMJPBOuNF0cXUBEnzZJ/wCQ48CwqSdEWtOzJMFKU2yQUzXyG5DW5SGGVrcPPcqdOeu/RLesEBU1wMWyIAP2HJTW47GPXN4d6tIGuRa3YPFRPIKweENr2CHjXAW5ouEpy0OJuRkVzMTV2nGDwVRVszzUqMesnTtyTdK/UhMpAZ5b1BWggQI49UrUF+x6hOybZ/UoGLryCQfM7t9ks/FOiMuq0aoLHk55a9oSyg5G8JV4ezx1jfomjVLpi02+9/NkjUInOEzRf54hKX6M3Kx6mA0Dj8j9UCrUJyz85rBqTpefICYp0c73Uspu9isMDM9abO+eqPruQaT4EWVVKguZgRfqR9LQNlaSGN3ntVYZtwBrf/aSqOBO0DA4WzEFN4Vxz0sBwA+eXeqy7COrUreyUox15O9VVnzxWNqFCG5DFSpNknWoXkBRrjKMX2601sF2LMZaOF7rVSu0NzvoReCR90vUgknzmlXsJMDWy0STFmDV6u0LG/Xw+6FRIaI8yoTsjj9tFlrj2+bIM2x+gN/k8UWrVnqy5dSWbTzk7vD6rdESRKzGnRprCbkdSco04AQ6tUNEfLRDpV5yy++aW9DjQxUqWI7tOs9y51OuZIP6oAEb5j5ImNrFrJFiSNNIST8Rytfn/taRjaLOthHDMZZDqRMRVtxS+FIgHKeXctuqAnzmoa3E3QSj3LqPHsABcykfPNU7G+yfOqVWxxkSrKF+JEwTu65m2XNAdiYkb/FIVN+k99+xWo2JyOu7Eic3KLj+sUV5BZ0GGIJGz2nghNZ2KUrK6lSya2M7D022Hm6GRHcqpTvUdJ1v50SG+DBpzcmAt1TMx5CXrN0JnvTFNk5RZKXAr+AwzTt7+9PMtGnk/dB2QD38OShqSZzGvIlSAWkZNlqvirbkGrUtY9W/P5JYuJzTjG9xjtF973HkTKLXd7Lr6R3pakcldd+d7RCK3KQkSbX6vrATmCxEMMnVJ1N/nuVtYYC1asSbOg/GXMlHpuBXKYYN05MBZSiJBq1WAkXVySFRcTmhOCqMaHYRtXPVHbU3JRz4sjUSm1QFxKulYgnzwWXPWc1KRIwam5RrwAfMJUsN+1W24uhwGEfVkjzKPhzcpM5oocc02tgQbE1JbAORXPfly+yPUqT9VNkHzcprYfLNNxJAAV0nu0NljZHnms0s7dybqhPk6dKpa6DUZYxluQn14gIbsWMtFlT+DbSIR3LLq0C4sSPPzRWEEAnfz570GsOOaa5J4JLeKiX5fJRaCsaMTu+tkCppFlainDWwIIwqOcLx56lSiEtwAufHn5rYr+zxyjxVqKqFHcxXrEm9rdwKy2Z1hUoguS3HmgCM9UvWO45yoopjyTbG6LZE636uSE6mD1hRRJclLgC03OWSKHHrUUVsVgyDMrTn2UUSZRVMzl5urNMlRRDJQPZCKBAUUU3uBio7ets3hRRWxot7SsPN+SiiQXua2JuFCIElRRCe4PYxh4m/ngmqIk/dRRKX0EBxufELNOp8lFELgkuu72R54pQhUoqiCNCd5+ltylWsbFUonW5bRoOHkqKKK8pOV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36878" name="Picture 14" descr="http://s2.gigacircle.com/media/s2_53dee2f50abe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5373216"/>
            <a:ext cx="1944215" cy="1309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416800" cy="865188"/>
          </a:xfrm>
        </p:spPr>
        <p:txBody>
          <a:bodyPr/>
          <a:lstStyle/>
          <a:p>
            <a:r>
              <a:rPr lang="en-US" altLang="zh-TW" sz="4400" dirty="0" smtClean="0">
                <a:solidFill>
                  <a:srgbClr val="660066"/>
                </a:solidFill>
              </a:rPr>
              <a:t>2. </a:t>
            </a:r>
            <a:r>
              <a:rPr lang="zh-TW" altLang="en-US" sz="4400" dirty="0">
                <a:solidFill>
                  <a:srgbClr val="660066"/>
                </a:solidFill>
              </a:rPr>
              <a:t>研究對象的定義</a:t>
            </a:r>
          </a:p>
        </p:txBody>
      </p:sp>
      <p:sp>
        <p:nvSpPr>
          <p:cNvPr id="570371" name="Text Box 3"/>
          <p:cNvSpPr txBox="1">
            <a:spLocks noChangeArrowheads="1"/>
          </p:cNvSpPr>
          <p:nvPr/>
        </p:nvSpPr>
        <p:spPr bwMode="auto">
          <a:xfrm>
            <a:off x="683568" y="1700808"/>
            <a:ext cx="7272338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Char char="ü"/>
            </a:pPr>
            <a:r>
              <a:rPr lang="en-US" altLang="zh-TW" sz="2800" dirty="0" err="1">
                <a:latin typeface="新細明體" pitchFamily="18" charset="-120"/>
              </a:rPr>
              <a:t>Jocab</a:t>
            </a:r>
            <a:r>
              <a:rPr lang="en-US" altLang="zh-TW" sz="2800" dirty="0">
                <a:latin typeface="新細明體" pitchFamily="18" charset="-120"/>
              </a:rPr>
              <a:t> </a:t>
            </a:r>
            <a:r>
              <a:rPr lang="en-US" altLang="zh-TW" sz="2800" dirty="0" err="1">
                <a:latin typeface="新細明體" pitchFamily="18" charset="-120"/>
              </a:rPr>
              <a:t>Vinen</a:t>
            </a:r>
            <a:r>
              <a:rPr lang="en-US" altLang="zh-TW" sz="2800" dirty="0">
                <a:latin typeface="新細明體" pitchFamily="18" charset="-120"/>
              </a:rPr>
              <a:t> (1892-1907)</a:t>
            </a:r>
            <a:r>
              <a:rPr lang="zh-TW" altLang="en-US" sz="2800" dirty="0" smtClean="0">
                <a:latin typeface="新細明體" pitchFamily="18" charset="-120"/>
              </a:rPr>
              <a:t>：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Clr>
                <a:srgbClr val="F31403"/>
              </a:buClr>
            </a:pPr>
            <a:r>
              <a:rPr lang="en-US" altLang="zh-TW" sz="2800" dirty="0" smtClean="0">
                <a:latin typeface="新細明體" pitchFamily="18" charset="-120"/>
              </a:rPr>
              <a:t>    </a:t>
            </a:r>
            <a:r>
              <a:rPr lang="zh-TW" altLang="en-US" sz="2800" dirty="0" smtClean="0">
                <a:latin typeface="新細明體" pitchFamily="18" charset="-120"/>
              </a:rPr>
              <a:t>經濟學</a:t>
            </a:r>
            <a:r>
              <a:rPr lang="zh-TW" altLang="en-US" sz="2800" dirty="0">
                <a:latin typeface="新細明體" pitchFamily="18" charset="-120"/>
              </a:rPr>
              <a:t>是經濟學家研究的學問。</a:t>
            </a: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Char char="ü"/>
            </a:pPr>
            <a:r>
              <a:rPr lang="en-US" altLang="zh-TW" sz="2800" dirty="0">
                <a:latin typeface="新細明體" pitchFamily="18" charset="-120"/>
              </a:rPr>
              <a:t>Frank Knight (1885-1972)</a:t>
            </a:r>
            <a:r>
              <a:rPr lang="zh-TW" altLang="en-US" sz="2800" dirty="0" smtClean="0">
                <a:latin typeface="新細明體" pitchFamily="18" charset="-120"/>
              </a:rPr>
              <a:t>：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Clr>
                <a:srgbClr val="F31403"/>
              </a:buClr>
            </a:pPr>
            <a:r>
              <a:rPr lang="en-US" altLang="zh-TW" sz="2800" dirty="0" smtClean="0">
                <a:latin typeface="新細明體" pitchFamily="18" charset="-120"/>
              </a:rPr>
              <a:t>    </a:t>
            </a:r>
            <a:r>
              <a:rPr lang="zh-TW" altLang="en-US" sz="2800" dirty="0" smtClean="0">
                <a:latin typeface="新細明體" pitchFamily="18" charset="-120"/>
              </a:rPr>
              <a:t>經濟學家</a:t>
            </a:r>
            <a:r>
              <a:rPr lang="zh-TW" altLang="en-US" sz="2800" dirty="0">
                <a:latin typeface="新細明體" pitchFamily="18" charset="-120"/>
              </a:rPr>
              <a:t>是研究經濟學的學者。</a:t>
            </a: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Char char="ü"/>
            </a:pPr>
            <a:endParaRPr lang="en-US" altLang="zh-TW" sz="2800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20" name="Rectangle 4"/>
          <p:cNvSpPr>
            <a:spLocks noChangeArrowheads="1"/>
          </p:cNvSpPr>
          <p:nvPr/>
        </p:nvSpPr>
        <p:spPr bwMode="auto">
          <a:xfrm>
            <a:off x="827088" y="1916113"/>
            <a:ext cx="7705725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kumimoji="0" lang="en-US" altLang="zh-TW" sz="2800" dirty="0">
                <a:latin typeface="新細明體" pitchFamily="18" charset="-120"/>
              </a:rPr>
              <a:t>1776</a:t>
            </a:r>
            <a:r>
              <a:rPr kumimoji="0" lang="zh-TW" altLang="en-US" sz="2800" dirty="0">
                <a:latin typeface="新細明體" pitchFamily="18" charset="-120"/>
              </a:rPr>
              <a:t>年</a:t>
            </a:r>
            <a:r>
              <a:rPr lang="zh-TW" altLang="en-US" sz="2800" dirty="0">
                <a:latin typeface="新細明體" pitchFamily="18" charset="-120"/>
              </a:rPr>
              <a:t>出版：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2800" dirty="0">
                <a:latin typeface="新細明體" pitchFamily="18" charset="-120"/>
              </a:rPr>
              <a:t>    </a:t>
            </a:r>
            <a:r>
              <a:rPr lang="en-US" altLang="zh-TW" sz="2800" i="1" dirty="0">
                <a:latin typeface="新細明體" pitchFamily="18" charset="-120"/>
              </a:rPr>
              <a:t>An Inquiry into the Nature and Courses of the Wealth of Nation</a:t>
            </a:r>
            <a:r>
              <a:rPr lang="en-US" altLang="zh-TW" sz="2800" b="1" i="1" dirty="0">
                <a:solidFill>
                  <a:srgbClr val="CC0000"/>
                </a:solidFill>
                <a:latin typeface="新細明體" pitchFamily="18" charset="-120"/>
              </a:rPr>
              <a:t>s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Ø"/>
            </a:pPr>
            <a:r>
              <a:rPr lang="zh-TW" altLang="en-US" sz="2800" dirty="0">
                <a:solidFill>
                  <a:srgbClr val="660066"/>
                </a:solidFill>
                <a:latin typeface="新細明體" pitchFamily="18" charset="-120"/>
              </a:rPr>
              <a:t>是</a:t>
            </a:r>
            <a:r>
              <a:rPr lang="en-US" altLang="zh-TW" sz="2800" dirty="0">
                <a:solidFill>
                  <a:srgbClr val="660066"/>
                </a:solidFill>
                <a:latin typeface="新細明體" pitchFamily="18" charset="-120"/>
              </a:rPr>
              <a:t>《</a:t>
            </a:r>
            <a:r>
              <a:rPr lang="zh-TW" altLang="en-US" sz="2800" dirty="0">
                <a:solidFill>
                  <a:srgbClr val="660066"/>
                </a:solidFill>
                <a:latin typeface="新細明體" pitchFamily="18" charset="-120"/>
              </a:rPr>
              <a:t>原富</a:t>
            </a:r>
            <a:r>
              <a:rPr lang="en-US" altLang="zh-TW" sz="2800" dirty="0">
                <a:solidFill>
                  <a:srgbClr val="660066"/>
                </a:solidFill>
                <a:latin typeface="新細明體" pitchFamily="18" charset="-120"/>
              </a:rPr>
              <a:t>》</a:t>
            </a:r>
            <a:r>
              <a:rPr lang="zh-TW" altLang="en-US" sz="2800" dirty="0">
                <a:solidFill>
                  <a:srgbClr val="660066"/>
                </a:solidFill>
                <a:latin typeface="新細明體" pitchFamily="18" charset="-120"/>
              </a:rPr>
              <a:t>，不是</a:t>
            </a:r>
            <a:r>
              <a:rPr lang="en-US" altLang="zh-TW" sz="2800" dirty="0">
                <a:solidFill>
                  <a:srgbClr val="660066"/>
                </a:solidFill>
                <a:latin typeface="新細明體" pitchFamily="18" charset="-120"/>
              </a:rPr>
              <a:t>《</a:t>
            </a:r>
            <a:r>
              <a:rPr lang="zh-TW" altLang="en-US" sz="2800" dirty="0">
                <a:solidFill>
                  <a:srgbClr val="660066"/>
                </a:solidFill>
                <a:latin typeface="新細明體" pitchFamily="18" charset="-120"/>
              </a:rPr>
              <a:t>國富論</a:t>
            </a:r>
            <a:r>
              <a:rPr lang="en-US" altLang="zh-TW" sz="2800" dirty="0">
                <a:solidFill>
                  <a:srgbClr val="660066"/>
                </a:solidFill>
                <a:latin typeface="新細明體" pitchFamily="18" charset="-120"/>
              </a:rPr>
              <a:t>》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Ø"/>
            </a:pPr>
            <a:r>
              <a:rPr lang="zh-TW" altLang="en-US" sz="2800" dirty="0">
                <a:solidFill>
                  <a:srgbClr val="660066"/>
                </a:solidFill>
                <a:latin typeface="新細明體" pitchFamily="18" charset="-120"/>
              </a:rPr>
              <a:t>反對重商主義，重新發現交易和市場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Ø"/>
            </a:pPr>
            <a:r>
              <a:rPr lang="zh-TW" altLang="en-US" sz="2800" dirty="0">
                <a:solidFill>
                  <a:srgbClr val="660066"/>
                </a:solidFill>
              </a:rPr>
              <a:t>看不見之手</a:t>
            </a:r>
            <a:endParaRPr lang="zh-TW" altLang="en-US" sz="2800" dirty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572421" name="Rectangle 5"/>
          <p:cNvSpPr>
            <a:spLocks noChangeArrowheads="1"/>
          </p:cNvSpPr>
          <p:nvPr/>
        </p:nvSpPr>
        <p:spPr bwMode="auto">
          <a:xfrm>
            <a:off x="899592" y="1052736"/>
            <a:ext cx="5400675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altLang="zh-TW" sz="2800" dirty="0">
                <a:latin typeface="Times New Roman" pitchFamily="18" charset="0"/>
              </a:rPr>
              <a:t> (Adam Smith, 1723-1790)</a:t>
            </a:r>
          </a:p>
        </p:txBody>
      </p:sp>
      <p:sp>
        <p:nvSpPr>
          <p:cNvPr id="572422" name="Rectangle 6"/>
          <p:cNvSpPr>
            <a:spLocks noChangeArrowheads="1"/>
          </p:cNvSpPr>
          <p:nvPr/>
        </p:nvSpPr>
        <p:spPr bwMode="auto">
          <a:xfrm>
            <a:off x="323528" y="332656"/>
            <a:ext cx="77216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</a:rPr>
              <a:t>2-1. </a:t>
            </a:r>
            <a:r>
              <a:rPr lang="zh-TW" altLang="en-US" sz="4000" b="1" dirty="0">
                <a:solidFill>
                  <a:srgbClr val="660066"/>
                </a:solidFill>
              </a:rPr>
              <a:t>亞當</a:t>
            </a:r>
            <a:r>
              <a:rPr lang="en-US" altLang="zh-TW" sz="4000" b="1" dirty="0">
                <a:solidFill>
                  <a:srgbClr val="660066"/>
                </a:solidFill>
              </a:rPr>
              <a:t>‧</a:t>
            </a:r>
            <a:r>
              <a:rPr lang="zh-TW" altLang="en-US" sz="4000" b="1" dirty="0">
                <a:solidFill>
                  <a:srgbClr val="660066"/>
                </a:solidFill>
              </a:rPr>
              <a:t>史密斯：</a:t>
            </a:r>
            <a:r>
              <a:rPr lang="zh-TW" altLang="en-US" sz="2800" b="1" dirty="0" smtClean="0">
                <a:solidFill>
                  <a:srgbClr val="660066"/>
                </a:solidFill>
              </a:rPr>
              <a:t>經濟學的形成</a:t>
            </a:r>
            <a:endParaRPr lang="zh-TW" altLang="en-US" sz="28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8" name="Rectangle 4"/>
          <p:cNvSpPr>
            <a:spLocks noChangeArrowheads="1"/>
          </p:cNvSpPr>
          <p:nvPr/>
        </p:nvSpPr>
        <p:spPr bwMode="auto">
          <a:xfrm>
            <a:off x="395288" y="260350"/>
            <a:ext cx="74564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</a:rPr>
              <a:t>2-2. </a:t>
            </a:r>
            <a:r>
              <a:rPr lang="zh-TW" altLang="en-US" sz="4000" b="1" dirty="0">
                <a:solidFill>
                  <a:srgbClr val="660066"/>
                </a:solidFill>
              </a:rPr>
              <a:t>古典經濟學家</a:t>
            </a:r>
          </a:p>
        </p:txBody>
      </p:sp>
      <p:sp>
        <p:nvSpPr>
          <p:cNvPr id="574469" name="Rectangle 5"/>
          <p:cNvSpPr>
            <a:spLocks noChangeArrowheads="1"/>
          </p:cNvSpPr>
          <p:nvPr/>
        </p:nvSpPr>
        <p:spPr bwMode="auto">
          <a:xfrm>
            <a:off x="611560" y="1196752"/>
            <a:ext cx="806489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TW" sz="3200" dirty="0" smtClean="0"/>
              <a:t>1789</a:t>
            </a:r>
            <a:r>
              <a:rPr kumimoji="0" lang="zh-TW" altLang="en-US" sz="3200" dirty="0" smtClean="0"/>
              <a:t>年</a:t>
            </a:r>
            <a:r>
              <a:rPr lang="zh-TW" altLang="en-US" sz="3200" dirty="0" smtClean="0"/>
              <a:t>，</a:t>
            </a:r>
            <a:r>
              <a:rPr kumimoji="0" lang="zh-TW" altLang="en-US" sz="3200" dirty="0" smtClean="0"/>
              <a:t>馬爾薩斯（</a:t>
            </a:r>
            <a:r>
              <a:rPr kumimoji="0" lang="en-US" altLang="zh-TW" sz="3200" dirty="0" smtClean="0"/>
              <a:t>T. </a:t>
            </a:r>
            <a:r>
              <a:rPr kumimoji="0" lang="en-US" altLang="zh-TW" sz="3200" dirty="0"/>
              <a:t>R. </a:t>
            </a:r>
            <a:r>
              <a:rPr lang="en-US" altLang="zh-TW" sz="3200" dirty="0" smtClean="0"/>
              <a:t>Malthus</a:t>
            </a:r>
            <a:r>
              <a:rPr kumimoji="0" lang="zh-TW" altLang="en-US" sz="3200" dirty="0" smtClean="0"/>
              <a:t>）</a:t>
            </a:r>
            <a:r>
              <a:rPr lang="zh-TW" altLang="en-US" sz="3200" dirty="0" smtClean="0"/>
              <a:t>：</a:t>
            </a:r>
            <a:r>
              <a:rPr lang="zh-TW" altLang="en-US" sz="3200" dirty="0" smtClean="0"/>
              <a:t>人口</a:t>
            </a:r>
            <a:r>
              <a:rPr lang="zh-TW" altLang="en-US" sz="3200" dirty="0"/>
              <a:t>增加？</a:t>
            </a:r>
          </a:p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TW" sz="3200" dirty="0" smtClean="0"/>
              <a:t>1818</a:t>
            </a:r>
            <a:r>
              <a:rPr kumimoji="0" lang="zh-TW" altLang="en-US" sz="3200" dirty="0" smtClean="0"/>
              <a:t>年，李嘉圖</a:t>
            </a:r>
            <a:r>
              <a:rPr kumimoji="0" lang="zh-TW" altLang="en-US" sz="3200" dirty="0" smtClean="0"/>
              <a:t>（</a:t>
            </a:r>
            <a:r>
              <a:rPr lang="en-US" altLang="zh-TW" sz="3200" dirty="0" smtClean="0"/>
              <a:t>D. Ricardo</a:t>
            </a:r>
            <a:r>
              <a:rPr kumimoji="0" lang="zh-TW" altLang="en-US" sz="3200" dirty="0" smtClean="0"/>
              <a:t>）</a:t>
            </a:r>
            <a:r>
              <a:rPr lang="zh-TW" altLang="en-US" sz="3200" dirty="0" smtClean="0"/>
              <a:t>：地租</a:t>
            </a:r>
            <a:r>
              <a:rPr lang="zh-TW" altLang="en-US" sz="3200" dirty="0"/>
              <a:t>遞減？</a:t>
            </a:r>
          </a:p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TW" sz="3200" dirty="0" smtClean="0"/>
              <a:t>1847</a:t>
            </a:r>
            <a:r>
              <a:rPr kumimoji="0" lang="zh-TW" altLang="en-US" sz="3200" dirty="0" smtClean="0"/>
              <a:t>年，</a:t>
            </a:r>
            <a:r>
              <a:rPr kumimoji="0" lang="zh-TW" altLang="en-US" sz="3200" dirty="0" smtClean="0"/>
              <a:t>馬克</a:t>
            </a:r>
            <a:r>
              <a:rPr kumimoji="0" lang="zh-TW" altLang="en-US" sz="3200" dirty="0"/>
              <a:t>斯（ </a:t>
            </a:r>
            <a:r>
              <a:rPr lang="en-US" altLang="zh-TW" sz="3200" dirty="0" smtClean="0"/>
              <a:t>K. </a:t>
            </a:r>
            <a:r>
              <a:rPr lang="en-US" altLang="zh-TW" sz="3200" dirty="0"/>
              <a:t>Marx </a:t>
            </a:r>
            <a:r>
              <a:rPr kumimoji="0" lang="zh-TW" altLang="en-US" sz="3200" dirty="0" smtClean="0"/>
              <a:t>）</a:t>
            </a:r>
            <a:r>
              <a:rPr lang="zh-TW" altLang="en-US" sz="3200" dirty="0" smtClean="0"/>
              <a:t>：資本</a:t>
            </a:r>
            <a:r>
              <a:rPr lang="zh-TW" altLang="en-US" sz="3200" dirty="0" smtClean="0"/>
              <a:t>累積、所得分配惡化？</a:t>
            </a:r>
            <a:endParaRPr lang="zh-TW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539552" y="4221088"/>
            <a:ext cx="8208912" cy="228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2800" b="1" dirty="0" smtClean="0">
                <a:solidFill>
                  <a:srgbClr val="660066"/>
                </a:solidFill>
              </a:rPr>
              <a:t>古典學派</a:t>
            </a:r>
            <a:r>
              <a:rPr kumimoji="0" lang="zh-TW" altLang="en-US" sz="2800" b="1" dirty="0" smtClean="0">
                <a:solidFill>
                  <a:srgbClr val="660066"/>
                </a:solidFill>
              </a:rPr>
              <a:t>集大成者：小密爾</a:t>
            </a:r>
            <a:r>
              <a:rPr kumimoji="0" lang="zh-TW" altLang="en-US" sz="2800" dirty="0" smtClean="0">
                <a:solidFill>
                  <a:srgbClr val="000000"/>
                </a:solidFill>
                <a:latin typeface="Times New Roman" pitchFamily="18" charset="0"/>
              </a:rPr>
              <a:t>（</a:t>
            </a:r>
            <a:r>
              <a:rPr kumimoji="0" lang="en-US" altLang="zh-TW" sz="2800" dirty="0" smtClean="0">
                <a:solidFill>
                  <a:srgbClr val="000000"/>
                </a:solidFill>
                <a:latin typeface="Times New Roman" pitchFamily="18" charset="0"/>
              </a:rPr>
              <a:t>J . S</a:t>
            </a:r>
            <a:r>
              <a:rPr kumimoji="0" lang="en-US" altLang="zh-TW" sz="2800" dirty="0" smtClean="0">
                <a:solidFill>
                  <a:srgbClr val="000000"/>
                </a:solidFill>
                <a:latin typeface="Times New Roman" pitchFamily="18" charset="0"/>
              </a:rPr>
              <a:t>. Mill </a:t>
            </a:r>
            <a:r>
              <a:rPr kumimoji="0" lang="zh-TW" altLang="en-US" sz="2800" dirty="0" smtClean="0">
                <a:solidFill>
                  <a:srgbClr val="000000"/>
                </a:solidFill>
                <a:latin typeface="Times New Roman" pitchFamily="18" charset="0"/>
              </a:rPr>
              <a:t>，</a:t>
            </a:r>
            <a:r>
              <a:rPr kumimoji="0" lang="en-US" altLang="zh-TW" sz="2800" dirty="0" smtClean="0">
                <a:solidFill>
                  <a:srgbClr val="000000"/>
                </a:solidFill>
                <a:latin typeface="Times New Roman" pitchFamily="18" charset="0"/>
              </a:rPr>
              <a:t>1806-1873</a:t>
            </a:r>
            <a:r>
              <a:rPr kumimoji="0" lang="zh-TW" altLang="en-US" sz="2800" dirty="0" smtClean="0">
                <a:solidFill>
                  <a:srgbClr val="000000"/>
                </a:solidFill>
                <a:latin typeface="Times New Roman" pitchFamily="18" charset="0"/>
              </a:rPr>
              <a:t>）</a:t>
            </a:r>
            <a:endParaRPr kumimoji="0" lang="zh-TW" altLang="en-US" sz="2800" b="1" dirty="0" smtClean="0">
              <a:solidFill>
                <a:srgbClr val="660066"/>
              </a:solidFill>
            </a:endParaRPr>
          </a:p>
          <a:p>
            <a:pPr marL="800100" lvl="1" indent="-342900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</a:pPr>
            <a:r>
              <a:rPr kumimoji="0" lang="en-US" altLang="zh-TW" sz="2400" dirty="0" smtClean="0"/>
              <a:t>Ms. Taylor </a:t>
            </a:r>
            <a:r>
              <a:rPr kumimoji="0" lang="zh-TW" altLang="en-US" sz="2400" dirty="0" smtClean="0"/>
              <a:t>帶入社會主義觀念。</a:t>
            </a:r>
          </a:p>
          <a:p>
            <a:pPr marL="800100" lvl="1" indent="-342900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</a:pPr>
            <a:r>
              <a:rPr kumimoji="0" lang="en-US" altLang="zh-TW" sz="2400" dirty="0" smtClean="0"/>
              <a:t>1848</a:t>
            </a:r>
            <a:r>
              <a:rPr kumimoji="0" lang="zh-TW" altLang="en-US" sz="2400" dirty="0" smtClean="0"/>
              <a:t>年 出版</a:t>
            </a:r>
            <a:r>
              <a:rPr kumimoji="0" lang="en-US" altLang="zh-TW" sz="2400" dirty="0" smtClean="0"/>
              <a:t>《</a:t>
            </a:r>
            <a:r>
              <a:rPr kumimoji="0" lang="zh-TW" altLang="en-US" sz="2400" dirty="0" smtClean="0"/>
              <a:t>政治經濟學</a:t>
            </a:r>
            <a:r>
              <a:rPr kumimoji="0" lang="en-US" altLang="zh-TW" sz="2400" dirty="0" smtClean="0"/>
              <a:t>》</a:t>
            </a:r>
            <a:r>
              <a:rPr kumimoji="0" lang="zh-TW" altLang="en-US" sz="2400" dirty="0" smtClean="0"/>
              <a:t>。</a:t>
            </a:r>
          </a:p>
          <a:p>
            <a:pPr marL="800100" lvl="1" indent="-342900">
              <a:spcBef>
                <a:spcPct val="20000"/>
              </a:spcBef>
              <a:buClr>
                <a:schemeClr val="tx2"/>
              </a:buClr>
              <a:buSzPct val="70000"/>
              <a:buFont typeface="Arial" pitchFamily="34" charset="0"/>
              <a:buChar char="•"/>
            </a:pPr>
            <a:r>
              <a:rPr lang="zh-TW" altLang="en-US" sz="2400" dirty="0" smtClean="0"/>
              <a:t>分割生產與分配法則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6" name="Rectangle 4"/>
          <p:cNvSpPr>
            <a:spLocks noChangeArrowheads="1"/>
          </p:cNvSpPr>
          <p:nvPr/>
        </p:nvSpPr>
        <p:spPr bwMode="auto">
          <a:xfrm>
            <a:off x="395536" y="260648"/>
            <a:ext cx="74898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</a:rPr>
              <a:t>2-3. </a:t>
            </a:r>
            <a:r>
              <a:rPr lang="zh-TW" altLang="en-US" sz="4000" b="1" dirty="0">
                <a:solidFill>
                  <a:srgbClr val="660066"/>
                </a:solidFill>
              </a:rPr>
              <a:t>邊際效用學派的創始者</a:t>
            </a:r>
          </a:p>
        </p:txBody>
      </p:sp>
      <p:sp>
        <p:nvSpPr>
          <p:cNvPr id="576517" name="Rectangle 5"/>
          <p:cNvSpPr>
            <a:spLocks noChangeArrowheads="1"/>
          </p:cNvSpPr>
          <p:nvPr/>
        </p:nvSpPr>
        <p:spPr bwMode="auto">
          <a:xfrm>
            <a:off x="539552" y="1700808"/>
            <a:ext cx="828092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zh-TW" sz="3200" dirty="0"/>
              <a:t>     </a:t>
            </a:r>
            <a:r>
              <a:rPr lang="zh-TW" altLang="en-US" sz="3200" dirty="0" smtClean="0"/>
              <a:t>三</a:t>
            </a:r>
            <a:r>
              <a:rPr lang="zh-TW" altLang="en-US" sz="3200" dirty="0"/>
              <a:t>人的著作約發表在 </a:t>
            </a:r>
            <a:r>
              <a:rPr lang="en-US" altLang="zh-TW" sz="3200" dirty="0"/>
              <a:t>1871</a:t>
            </a:r>
            <a:r>
              <a:rPr lang="zh-TW" altLang="en-US" sz="3200" dirty="0"/>
              <a:t>年</a:t>
            </a:r>
            <a:r>
              <a:rPr lang="en-US" altLang="zh-TW" sz="3200" dirty="0"/>
              <a:t>-1873</a:t>
            </a:r>
            <a:r>
              <a:rPr lang="zh-TW" altLang="en-US" sz="3200" dirty="0"/>
              <a:t>年之間，</a:t>
            </a:r>
            <a:r>
              <a:rPr lang="zh-TW" altLang="en-US" sz="3200" dirty="0">
                <a:solidFill>
                  <a:srgbClr val="FF0000"/>
                </a:solidFill>
              </a:rPr>
              <a:t>解決：價格與價值的矛盾：水與鑽石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 marL="1066800" lvl="1" indent="-609600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u"/>
            </a:pPr>
            <a:r>
              <a:rPr lang="zh-TW" altLang="en-US" sz="2800" dirty="0" smtClean="0"/>
              <a:t>孟</a:t>
            </a:r>
            <a:r>
              <a:rPr lang="zh-TW" altLang="en-US" sz="2800" dirty="0"/>
              <a:t>格  </a:t>
            </a:r>
            <a:r>
              <a:rPr lang="en-US" altLang="zh-TW" sz="2800" dirty="0"/>
              <a:t>(Carl </a:t>
            </a:r>
            <a:r>
              <a:rPr lang="en-US" altLang="zh-TW" sz="2800" dirty="0" err="1"/>
              <a:t>Menger</a:t>
            </a:r>
            <a:r>
              <a:rPr lang="en-US" altLang="zh-TW" sz="2800" dirty="0"/>
              <a:t>) </a:t>
            </a:r>
            <a:r>
              <a:rPr lang="zh-TW" altLang="en-US" sz="2800" dirty="0"/>
              <a:t>：主觀性效用和成本</a:t>
            </a:r>
          </a:p>
          <a:p>
            <a:pPr marL="1066800" lvl="1" indent="-609600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u"/>
            </a:pPr>
            <a:r>
              <a:rPr lang="zh-TW" altLang="en-US" sz="2800" dirty="0"/>
              <a:t>桀逢士 </a:t>
            </a:r>
            <a:r>
              <a:rPr lang="en-US" altLang="zh-TW" sz="2800" dirty="0"/>
              <a:t>(William S. Jevons) : </a:t>
            </a:r>
            <a:r>
              <a:rPr lang="zh-TW" altLang="en-US" sz="2800" dirty="0"/>
              <a:t>效用分析</a:t>
            </a:r>
          </a:p>
          <a:p>
            <a:pPr marL="1066800" lvl="1" indent="-609600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u"/>
            </a:pPr>
            <a:r>
              <a:rPr lang="zh-TW" altLang="en-US" sz="2800" dirty="0"/>
              <a:t>瓦拉 </a:t>
            </a:r>
            <a:r>
              <a:rPr lang="en-US" altLang="zh-TW" sz="2800" dirty="0"/>
              <a:t>(Leon </a:t>
            </a:r>
            <a:r>
              <a:rPr lang="en-US" altLang="zh-TW" sz="2800" dirty="0" err="1"/>
              <a:t>Walras</a:t>
            </a:r>
            <a:r>
              <a:rPr lang="en-US" altLang="zh-TW" sz="2800" dirty="0"/>
              <a:t>) </a:t>
            </a:r>
            <a:r>
              <a:rPr lang="zh-TW" altLang="en-US" sz="2800" dirty="0"/>
              <a:t>：市場拍賣機制</a:t>
            </a: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2800" dirty="0"/>
              <a:t>     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40" name="Rectangle 4"/>
          <p:cNvSpPr>
            <a:spLocks noChangeArrowheads="1"/>
          </p:cNvSpPr>
          <p:nvPr/>
        </p:nvSpPr>
        <p:spPr bwMode="auto">
          <a:xfrm>
            <a:off x="395288" y="260350"/>
            <a:ext cx="7489825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</a:rPr>
              <a:t>2-4. </a:t>
            </a:r>
            <a:r>
              <a:rPr lang="zh-TW" altLang="en-US" sz="4000" b="1" dirty="0">
                <a:solidFill>
                  <a:srgbClr val="660066"/>
                </a:solidFill>
              </a:rPr>
              <a:t>新古典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學派的發展</a:t>
            </a:r>
            <a:r>
              <a:rPr lang="en-US" altLang="zh-TW" sz="4000" b="1" dirty="0" smtClean="0">
                <a:solidFill>
                  <a:srgbClr val="660066"/>
                </a:solidFill>
              </a:rPr>
              <a:t>:</a:t>
            </a:r>
            <a:endParaRPr lang="zh-TW" altLang="en-US" sz="4000" b="1" dirty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577541" name="Rectangle 5"/>
          <p:cNvSpPr>
            <a:spLocks noChangeArrowheads="1"/>
          </p:cNvSpPr>
          <p:nvPr/>
        </p:nvSpPr>
        <p:spPr bwMode="auto">
          <a:xfrm>
            <a:off x="827584" y="1412776"/>
            <a:ext cx="7920880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14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b="1" dirty="0" smtClean="0">
                <a:solidFill>
                  <a:srgbClr val="660066"/>
                </a:solidFill>
                <a:latin typeface="新細明體" pitchFamily="18" charset="-120"/>
              </a:rPr>
              <a:t>馬歇爾 </a:t>
            </a:r>
            <a:r>
              <a:rPr lang="en-US" altLang="zh-TW" sz="3200" dirty="0" smtClean="0"/>
              <a:t>(Alfred Marshall )</a:t>
            </a:r>
          </a:p>
          <a:p>
            <a:pPr marL="609600" indent="-609600">
              <a:lnSpc>
                <a:spcPct val="14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3200" dirty="0" smtClean="0">
                <a:latin typeface="新細明體" pitchFamily="18" charset="-120"/>
              </a:rPr>
              <a:t>      </a:t>
            </a:r>
            <a:r>
              <a:rPr lang="en-US" altLang="zh-TW" sz="2800" dirty="0" smtClean="0">
                <a:latin typeface="新細明體" pitchFamily="18" charset="-120"/>
              </a:rPr>
              <a:t>1890 </a:t>
            </a:r>
            <a:r>
              <a:rPr lang="zh-TW" altLang="en-US" sz="2800" dirty="0">
                <a:latin typeface="新細明體" pitchFamily="18" charset="-120"/>
              </a:rPr>
              <a:t>年  供給與需要分析</a:t>
            </a:r>
          </a:p>
          <a:p>
            <a:pPr marL="609600" indent="-609600">
              <a:lnSpc>
                <a:spcPct val="14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dirty="0" smtClean="0">
                <a:latin typeface="新細明體" pitchFamily="18" charset="-120"/>
              </a:rPr>
              <a:t>美國的芝加哥學派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609600" indent="-609600">
              <a:lnSpc>
                <a:spcPct val="14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2400" dirty="0" smtClean="0">
                <a:latin typeface="新細明體" pitchFamily="18" charset="-120"/>
              </a:rPr>
              <a:t>       </a:t>
            </a:r>
            <a:r>
              <a:rPr lang="zh-TW" altLang="en-US" sz="2800" dirty="0" smtClean="0">
                <a:latin typeface="新細明體" pitchFamily="18" charset="-120"/>
              </a:rPr>
              <a:t>奈特（</a:t>
            </a:r>
            <a:r>
              <a:rPr lang="en-US" altLang="zh-TW" sz="2800" dirty="0" smtClean="0">
                <a:latin typeface="新細明體" pitchFamily="18" charset="-120"/>
              </a:rPr>
              <a:t>Frank Knight</a:t>
            </a:r>
            <a:r>
              <a:rPr lang="zh-TW" altLang="en-US" sz="2800" dirty="0" smtClean="0">
                <a:latin typeface="新細明體" pitchFamily="18" charset="-120"/>
              </a:rPr>
              <a:t>）的風險與不確定，</a:t>
            </a:r>
            <a:r>
              <a:rPr lang="en-US" altLang="zh-TW" sz="2800" dirty="0" smtClean="0">
                <a:latin typeface="新細明體" pitchFamily="18" charset="-120"/>
              </a:rPr>
              <a:t>1921</a:t>
            </a:r>
            <a:r>
              <a:rPr lang="zh-TW" altLang="en-US" sz="2800" dirty="0" smtClean="0">
                <a:latin typeface="新細明體" pitchFamily="18" charset="-120"/>
              </a:rPr>
              <a:t>年</a:t>
            </a:r>
            <a:endParaRPr lang="zh-TW" altLang="en-US" sz="2800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ChangeArrowheads="1"/>
          </p:cNvSpPr>
          <p:nvPr/>
        </p:nvSpPr>
        <p:spPr bwMode="auto">
          <a:xfrm>
            <a:off x="395536" y="260648"/>
            <a:ext cx="7479481" cy="84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kumimoji="0" lang="en-US" altLang="zh-TW" sz="4000" b="1" dirty="0" smtClean="0">
                <a:solidFill>
                  <a:srgbClr val="660066"/>
                </a:solidFill>
              </a:rPr>
              <a:t>2-5. </a:t>
            </a:r>
            <a:r>
              <a:rPr kumimoji="0" lang="zh-TW" altLang="en-US" sz="4000" b="1" dirty="0" smtClean="0">
                <a:solidFill>
                  <a:srgbClr val="660066"/>
                </a:solidFill>
              </a:rPr>
              <a:t>經濟學的異議</a:t>
            </a:r>
            <a:endParaRPr kumimoji="0" lang="zh-TW" altLang="en-US" sz="4000" b="1" dirty="0">
              <a:solidFill>
                <a:srgbClr val="660066"/>
              </a:solidFill>
            </a:endParaRPr>
          </a:p>
        </p:txBody>
      </p:sp>
      <p:sp>
        <p:nvSpPr>
          <p:cNvPr id="578563" name="Rectangle 3"/>
          <p:cNvSpPr>
            <a:spLocks noChangeArrowheads="1"/>
          </p:cNvSpPr>
          <p:nvPr/>
        </p:nvSpPr>
        <p:spPr bwMode="auto">
          <a:xfrm>
            <a:off x="683568" y="1412777"/>
            <a:ext cx="8208912" cy="3889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Ø"/>
            </a:pPr>
            <a:r>
              <a:rPr lang="zh-TW" altLang="en-US" sz="2800" b="1" dirty="0" smtClean="0">
                <a:latin typeface="新細明體" pitchFamily="18" charset="-120"/>
              </a:rPr>
              <a:t>德國歷史學派</a:t>
            </a:r>
            <a:endParaRPr lang="en-US" altLang="zh-TW" sz="2800" b="1" dirty="0" smtClean="0">
              <a:latin typeface="新細明體" pitchFamily="18" charset="-120"/>
            </a:endParaRP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2800" dirty="0" smtClean="0">
                <a:latin typeface="新細明體" pitchFamily="18" charset="-120"/>
              </a:rPr>
              <a:t>       李斯特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Ø"/>
            </a:pPr>
            <a:r>
              <a:rPr lang="zh-TW" altLang="en-US" sz="2800" b="1" dirty="0" smtClean="0">
                <a:latin typeface="新細明體" pitchFamily="18" charset="-120"/>
              </a:rPr>
              <a:t>美國</a:t>
            </a:r>
            <a:r>
              <a:rPr lang="zh-TW" altLang="en-US" sz="2800" b="1" dirty="0">
                <a:latin typeface="新細明體" pitchFamily="18" charset="-120"/>
              </a:rPr>
              <a:t>制度</a:t>
            </a:r>
            <a:r>
              <a:rPr lang="zh-TW" altLang="en-US" sz="2800" b="1" dirty="0" smtClean="0">
                <a:latin typeface="新細明體" pitchFamily="18" charset="-120"/>
              </a:rPr>
              <a:t>學派</a:t>
            </a:r>
            <a:endParaRPr lang="en-US" altLang="zh-TW" sz="2800" b="1" dirty="0" smtClean="0">
              <a:latin typeface="新細明體" pitchFamily="18" charset="-120"/>
            </a:endParaRP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2800" dirty="0" smtClean="0">
                <a:latin typeface="新細明體" pitchFamily="18" charset="-120"/>
              </a:rPr>
              <a:t>       韋伯倫 </a:t>
            </a:r>
            <a:r>
              <a:rPr lang="en-US" altLang="zh-TW" sz="2800" dirty="0" smtClean="0">
                <a:latin typeface="新細明體" pitchFamily="18" charset="-120"/>
              </a:rPr>
              <a:t>(</a:t>
            </a:r>
            <a:r>
              <a:rPr lang="en-US" altLang="zh-TW" sz="2800" dirty="0" err="1" smtClean="0">
                <a:latin typeface="新細明體" pitchFamily="18" charset="-120"/>
              </a:rPr>
              <a:t>Thorstein</a:t>
            </a:r>
            <a:r>
              <a:rPr lang="en-US" altLang="zh-TW" sz="2800" dirty="0" smtClean="0">
                <a:latin typeface="新細明體" pitchFamily="18" charset="-120"/>
              </a:rPr>
              <a:t> Veblen </a:t>
            </a:r>
            <a:r>
              <a:rPr lang="zh-TW" altLang="en-US" sz="2800" dirty="0" smtClean="0">
                <a:latin typeface="新細明體" pitchFamily="18" charset="-120"/>
              </a:rPr>
              <a:t>）的有閒階級，</a:t>
            </a:r>
            <a:r>
              <a:rPr lang="en-US" altLang="zh-TW" sz="2800" dirty="0" smtClean="0">
                <a:latin typeface="新細明體" pitchFamily="18" charset="-120"/>
              </a:rPr>
              <a:t>1899</a:t>
            </a:r>
            <a:r>
              <a:rPr lang="zh-TW" altLang="en-US" sz="2800" dirty="0" smtClean="0">
                <a:latin typeface="新細明體" pitchFamily="18" charset="-120"/>
              </a:rPr>
              <a:t>年</a:t>
            </a:r>
            <a:endParaRPr lang="en-US" altLang="zh-TW" sz="2800" b="1" dirty="0" smtClean="0">
              <a:latin typeface="新細明體" pitchFamily="18" charset="-120"/>
            </a:endParaRP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Ø"/>
            </a:pPr>
            <a:r>
              <a:rPr lang="zh-TW" altLang="en-US" sz="2800" b="1" dirty="0" smtClean="0">
                <a:latin typeface="新細明體" pitchFamily="18" charset="-120"/>
              </a:rPr>
              <a:t>凱因斯學派</a:t>
            </a:r>
            <a:r>
              <a:rPr lang="zh-TW" altLang="en-US" sz="2800" dirty="0" smtClean="0">
                <a:latin typeface="Times New Roman" pitchFamily="18" charset="0"/>
              </a:rPr>
              <a:t>（ </a:t>
            </a:r>
            <a:r>
              <a:rPr lang="en-US" altLang="zh-TW" sz="2800" dirty="0" smtClean="0">
                <a:latin typeface="Times New Roman" pitchFamily="18" charset="0"/>
              </a:rPr>
              <a:t>John M. Keynes </a:t>
            </a:r>
            <a:r>
              <a:rPr lang="zh-TW" altLang="en-US" sz="2800" dirty="0" smtClean="0">
                <a:latin typeface="Times New Roman" pitchFamily="18" charset="0"/>
              </a:rPr>
              <a:t>）</a:t>
            </a:r>
            <a:endParaRPr lang="en-US" altLang="zh-TW" sz="2800" b="1" dirty="0" smtClean="0">
              <a:latin typeface="新細明體" pitchFamily="18" charset="-120"/>
            </a:endParaRP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2800" dirty="0" smtClean="0">
                <a:latin typeface="Times New Roman" pitchFamily="18" charset="0"/>
              </a:rPr>
              <a:t>       宏觀調控，</a:t>
            </a:r>
            <a:r>
              <a:rPr lang="en-US" altLang="zh-TW" sz="2800" dirty="0" smtClean="0">
                <a:latin typeface="Times New Roman" pitchFamily="18" charset="0"/>
              </a:rPr>
              <a:t>1936</a:t>
            </a:r>
            <a:r>
              <a:rPr lang="zh-TW" altLang="en-US" sz="2800" dirty="0" smtClean="0">
                <a:latin typeface="Times New Roman" pitchFamily="18" charset="0"/>
              </a:rPr>
              <a:t>年</a:t>
            </a:r>
            <a:endParaRPr lang="zh-TW" altLang="en-US" sz="2800" b="1" dirty="0" smtClean="0">
              <a:latin typeface="新細明體" pitchFamily="18" charset="-120"/>
            </a:endParaRP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endParaRPr lang="zh-TW" altLang="en-US" sz="2800" b="1" dirty="0">
              <a:latin typeface="新細明體" pitchFamily="18" charset="-120"/>
            </a:endParaRPr>
          </a:p>
          <a:p>
            <a:pPr marL="609600" indent="-6096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zh-TW" altLang="en-US" sz="2800" dirty="0">
                <a:latin typeface="新細明體" pitchFamily="18" charset="-120"/>
              </a:rPr>
              <a:t>      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ChangeArrowheads="1"/>
          </p:cNvSpPr>
          <p:nvPr/>
        </p:nvSpPr>
        <p:spPr bwMode="auto">
          <a:xfrm>
            <a:off x="323528" y="260648"/>
            <a:ext cx="75612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</a:rPr>
              <a:t>2-6.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經濟學的科學化</a:t>
            </a:r>
            <a:endParaRPr lang="zh-TW" altLang="en-US" sz="4000" b="1" dirty="0">
              <a:solidFill>
                <a:srgbClr val="660066"/>
              </a:solidFill>
            </a:endParaRPr>
          </a:p>
        </p:txBody>
      </p:sp>
      <p:sp>
        <p:nvSpPr>
          <p:cNvPr id="579587" name="Rectangle 3"/>
          <p:cNvSpPr>
            <a:spLocks noChangeArrowheads="1"/>
          </p:cNvSpPr>
          <p:nvPr/>
        </p:nvSpPr>
        <p:spPr bwMode="auto">
          <a:xfrm>
            <a:off x="1043608" y="1412776"/>
            <a:ext cx="7056760" cy="453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dirty="0" smtClean="0">
                <a:latin typeface="Times New Roman" pitchFamily="18" charset="0"/>
              </a:rPr>
              <a:t>計量經濟學</a:t>
            </a:r>
            <a:endParaRPr lang="en-US" altLang="zh-TW" sz="3200" dirty="0" smtClean="0">
              <a:latin typeface="Times New Roman" pitchFamily="18" charset="0"/>
            </a:endParaRP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dirty="0" smtClean="0">
                <a:latin typeface="Times New Roman" pitchFamily="18" charset="0"/>
              </a:rPr>
              <a:t>賽局理論</a:t>
            </a:r>
            <a:endParaRPr lang="en-US" altLang="zh-TW" sz="3200" dirty="0" smtClean="0">
              <a:latin typeface="Times New Roman" pitchFamily="18" charset="0"/>
            </a:endParaRP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dirty="0" smtClean="0">
                <a:latin typeface="Times New Roman" pitchFamily="18" charset="0"/>
              </a:rPr>
              <a:t>實驗經濟學</a:t>
            </a:r>
            <a:endParaRPr lang="en-US" altLang="zh-TW" sz="3200" dirty="0" smtClean="0">
              <a:latin typeface="Times New Roman" pitchFamily="18" charset="0"/>
            </a:endParaRP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dirty="0" smtClean="0">
                <a:latin typeface="Times New Roman" pitchFamily="18" charset="0"/>
              </a:rPr>
              <a:t>心理經濟學</a:t>
            </a:r>
            <a:endParaRPr lang="en-US" altLang="zh-TW" sz="3200" dirty="0" smtClean="0">
              <a:latin typeface="Times New Roman" pitchFamily="18" charset="0"/>
            </a:endParaRPr>
          </a:p>
          <a:p>
            <a:pPr marL="838200" lvl="1" indent="-381000">
              <a:lnSpc>
                <a:spcPct val="12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ü"/>
            </a:pPr>
            <a:endParaRPr lang="zh-TW" altLang="en-US" sz="26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ChangeArrowheads="1"/>
          </p:cNvSpPr>
          <p:nvPr/>
        </p:nvSpPr>
        <p:spPr bwMode="auto">
          <a:xfrm>
            <a:off x="323528" y="332656"/>
            <a:ext cx="756126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zh-TW" sz="4000" b="1" dirty="0" smtClean="0">
                <a:solidFill>
                  <a:srgbClr val="660066"/>
                </a:solidFill>
              </a:rPr>
              <a:t>2-7.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政治經濟學的復甦</a:t>
            </a:r>
            <a:endParaRPr lang="zh-TW" altLang="en-US" sz="4000" b="1" dirty="0">
              <a:solidFill>
                <a:srgbClr val="660066"/>
              </a:solidFill>
            </a:endParaRPr>
          </a:p>
        </p:txBody>
      </p:sp>
      <p:sp>
        <p:nvSpPr>
          <p:cNvPr id="580611" name="Rectangle 3"/>
          <p:cNvSpPr>
            <a:spLocks noChangeArrowheads="1"/>
          </p:cNvSpPr>
          <p:nvPr/>
        </p:nvSpPr>
        <p:spPr bwMode="auto">
          <a:xfrm>
            <a:off x="683568" y="1484784"/>
            <a:ext cx="777686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dirty="0" smtClean="0">
                <a:latin typeface="Times New Roman" pitchFamily="18" charset="0"/>
              </a:rPr>
              <a:t>奧地利學派</a:t>
            </a:r>
          </a:p>
          <a:p>
            <a:pPr marL="838200" lvl="1" indent="-381000">
              <a:lnSpc>
                <a:spcPct val="12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ü"/>
            </a:pPr>
            <a:r>
              <a:rPr kumimoji="0" lang="zh-TW" altLang="en-US" sz="2600" dirty="0" smtClean="0">
                <a:latin typeface="Times New Roman" pitchFamily="18" charset="0"/>
              </a:rPr>
              <a:t> 海耶克 </a:t>
            </a:r>
            <a:r>
              <a:rPr kumimoji="0" lang="en-US" altLang="zh-TW" sz="2600" dirty="0" smtClean="0">
                <a:latin typeface="Times New Roman" pitchFamily="18" charset="0"/>
              </a:rPr>
              <a:t>( Fredrick. A. Hayek )</a:t>
            </a:r>
            <a:endParaRPr lang="zh-TW" altLang="en-US" sz="2600" dirty="0" smtClean="0">
              <a:latin typeface="Times New Roman" pitchFamily="18" charset="0"/>
            </a:endParaRPr>
          </a:p>
          <a:p>
            <a:pPr marL="838200" lvl="1" indent="-381000">
              <a:lnSpc>
                <a:spcPct val="12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ü"/>
            </a:pPr>
            <a:r>
              <a:rPr kumimoji="0" lang="zh-TW" altLang="en-US" sz="2600" dirty="0" smtClean="0">
                <a:latin typeface="Times New Roman" pitchFamily="18" charset="0"/>
              </a:rPr>
              <a:t> 熊彼得 </a:t>
            </a:r>
            <a:r>
              <a:rPr kumimoji="0" lang="en-US" altLang="zh-TW" sz="2600" dirty="0" smtClean="0">
                <a:latin typeface="Times New Roman" pitchFamily="18" charset="0"/>
              </a:rPr>
              <a:t>(Joseph. Schumpeter)</a:t>
            </a:r>
            <a:endParaRPr kumimoji="0" lang="zh-TW" altLang="en-US" sz="2600" dirty="0" smtClean="0">
              <a:latin typeface="Times New Roman" pitchFamily="18" charset="0"/>
            </a:endParaRP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dirty="0" smtClean="0"/>
              <a:t>公共選擇學派</a:t>
            </a:r>
            <a:endParaRPr lang="en-US" altLang="zh-TW" sz="3200" dirty="0" smtClean="0"/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zh-TW" altLang="en-US" sz="3200" dirty="0" smtClean="0"/>
              <a:t>新</a:t>
            </a:r>
            <a:r>
              <a:rPr lang="zh-TW" altLang="en-US" sz="3200" dirty="0"/>
              <a:t>制度</a:t>
            </a:r>
            <a:r>
              <a:rPr lang="zh-TW" altLang="en-US" sz="3200" dirty="0" smtClean="0"/>
              <a:t>學派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9" name="Rectangle 21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489825" cy="865188"/>
          </a:xfrm>
          <a:noFill/>
          <a:ln/>
        </p:spPr>
        <p:txBody>
          <a:bodyPr anchor="ctr"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1-1. </a:t>
            </a:r>
            <a:r>
              <a:rPr lang="zh-TW" altLang="en-US" sz="4000" dirty="0">
                <a:solidFill>
                  <a:srgbClr val="660066"/>
                </a:solidFill>
              </a:rPr>
              <a:t>自然世界：</a:t>
            </a:r>
            <a:r>
              <a:rPr lang="zh-TW" altLang="en-US" sz="4000" dirty="0">
                <a:solidFill>
                  <a:srgbClr val="7A0C65"/>
                </a:solidFill>
              </a:rPr>
              <a:t>自然科學</a:t>
            </a:r>
          </a:p>
        </p:txBody>
      </p:sp>
      <p:sp>
        <p:nvSpPr>
          <p:cNvPr id="104470" name="Text Box 22"/>
          <p:cNvSpPr txBox="1">
            <a:spLocks noChangeArrowheads="1"/>
          </p:cNvSpPr>
          <p:nvPr/>
        </p:nvSpPr>
        <p:spPr bwMode="auto">
          <a:xfrm>
            <a:off x="1258888" y="1773238"/>
            <a:ext cx="5689600" cy="2357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lnSpc>
                <a:spcPct val="12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/>
              <a:t>蘋果為什麼會落地</a:t>
            </a:r>
            <a:r>
              <a:rPr lang="zh-TW" altLang="en-US" sz="3200" dirty="0" smtClean="0"/>
              <a:t>？</a:t>
            </a:r>
            <a:endParaRPr lang="en-US" altLang="zh-TW" sz="3200" dirty="0" smtClean="0"/>
          </a:p>
          <a:p>
            <a:pPr marL="514350" indent="-514350">
              <a:lnSpc>
                <a:spcPct val="12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 smtClean="0"/>
              <a:t>何謂地球反撲？</a:t>
            </a:r>
          </a:p>
          <a:p>
            <a:pPr marL="514350" indent="-514350">
              <a:lnSpc>
                <a:spcPct val="12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 smtClean="0"/>
              <a:t>科技與研發？</a:t>
            </a:r>
            <a:endParaRPr lang="en-US" altLang="zh-TW" sz="32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7416800" cy="792163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7A0C65"/>
                </a:solidFill>
              </a:rPr>
              <a:t>1-2. </a:t>
            </a:r>
            <a:r>
              <a:rPr lang="zh-TW" altLang="en-US" sz="4000" dirty="0">
                <a:solidFill>
                  <a:srgbClr val="7A0C65"/>
                </a:solidFill>
              </a:rPr>
              <a:t>人與人的世界：社會科學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1187450" y="1773238"/>
            <a:ext cx="5832475" cy="2357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lnSpc>
                <a:spcPct val="12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/>
              <a:t>人與人如何</a:t>
            </a:r>
            <a:r>
              <a:rPr lang="zh-TW" altLang="en-US" sz="3200" dirty="0" smtClean="0"/>
              <a:t>合作生產？</a:t>
            </a:r>
            <a:endParaRPr lang="zh-TW" altLang="en-US" sz="3200" dirty="0"/>
          </a:p>
          <a:p>
            <a:pPr marL="514350" indent="-514350">
              <a:lnSpc>
                <a:spcPct val="12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 smtClean="0"/>
              <a:t>社會制度如何演化？</a:t>
            </a:r>
            <a:endParaRPr lang="zh-TW" altLang="en-US" sz="3200" dirty="0"/>
          </a:p>
          <a:p>
            <a:pPr marL="514350" indent="-514350">
              <a:lnSpc>
                <a:spcPct val="12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/>
              <a:t>如何創造更幸福的社會？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93027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1-3. </a:t>
            </a:r>
            <a:r>
              <a:rPr lang="zh-TW" altLang="en-US" sz="4000" dirty="0">
                <a:solidFill>
                  <a:srgbClr val="660066"/>
                </a:solidFill>
              </a:rPr>
              <a:t>內心世界：人文學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1043608" y="1700808"/>
            <a:ext cx="6337300" cy="2357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lnSpc>
                <a:spcPct val="12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 smtClean="0"/>
              <a:t>刻骨銘心的愛情是否直得追求？</a:t>
            </a:r>
            <a:endParaRPr lang="en-US" altLang="zh-TW" sz="3200" dirty="0" smtClean="0"/>
          </a:p>
          <a:p>
            <a:pPr marL="514350" indent="-514350">
              <a:lnSpc>
                <a:spcPct val="12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 smtClean="0"/>
              <a:t>何謂生活中的幸福與感動？</a:t>
            </a:r>
            <a:endParaRPr lang="en-US" altLang="zh-TW" sz="3200" dirty="0" smtClean="0"/>
          </a:p>
          <a:p>
            <a:pPr marL="514350" indent="-514350">
              <a:lnSpc>
                <a:spcPct val="12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 smtClean="0"/>
              <a:t>何謂生命的價值與人生的意義？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343775" cy="86518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1-4. </a:t>
            </a:r>
            <a:r>
              <a:rPr lang="zh-TW" altLang="en-US" sz="4000" dirty="0">
                <a:solidFill>
                  <a:srgbClr val="660066"/>
                </a:solidFill>
              </a:rPr>
              <a:t>神鬼世界：宗教</a:t>
            </a:r>
          </a:p>
        </p:txBody>
      </p:sp>
      <p:sp>
        <p:nvSpPr>
          <p:cNvPr id="97295" name="Text Box 15"/>
          <p:cNvSpPr txBox="1">
            <a:spLocks noChangeArrowheads="1"/>
          </p:cNvSpPr>
          <p:nvPr/>
        </p:nvSpPr>
        <p:spPr bwMode="auto">
          <a:xfrm>
            <a:off x="971600" y="1484784"/>
            <a:ext cx="4608513" cy="250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14350" indent="-514350">
              <a:lnSpc>
                <a:spcPct val="13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 smtClean="0"/>
              <a:t>我為何會在這裡？</a:t>
            </a:r>
          </a:p>
          <a:p>
            <a:pPr marL="514350" indent="-514350">
              <a:lnSpc>
                <a:spcPct val="13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 smtClean="0"/>
              <a:t>我從</a:t>
            </a:r>
            <a:r>
              <a:rPr lang="zh-TW" altLang="en-US" sz="3200" dirty="0"/>
              <a:t>何處來？</a:t>
            </a:r>
          </a:p>
          <a:p>
            <a:pPr marL="514350" indent="-514350">
              <a:lnSpc>
                <a:spcPct val="13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3200" dirty="0" smtClean="0"/>
              <a:t>我死後將</a:t>
            </a:r>
            <a:r>
              <a:rPr lang="zh-TW" altLang="en-US" sz="3200" dirty="0"/>
              <a:t>往何處去？</a:t>
            </a:r>
          </a:p>
        </p:txBody>
      </p:sp>
      <p:pic>
        <p:nvPicPr>
          <p:cNvPr id="35842" name="Picture 2" descr="http://imgnews.mycollect.net/201403/19/20140319120631_82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005064"/>
            <a:ext cx="5229225" cy="1952625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3779912" y="60212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dirty="0" smtClean="0"/>
              <a:t>Where Do We Come from? What Are We? Where Are We Going?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2987824" y="602128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/>
              <a:t>高更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16" name="Rectangle 20"/>
          <p:cNvSpPr>
            <a:spLocks noChangeArrowheads="1"/>
          </p:cNvSpPr>
          <p:nvPr/>
        </p:nvSpPr>
        <p:spPr bwMode="auto">
          <a:xfrm>
            <a:off x="395288" y="1844675"/>
            <a:ext cx="8135937" cy="2447925"/>
          </a:xfrm>
          <a:prstGeom prst="rect">
            <a:avLst/>
          </a:prstGeom>
          <a:solidFill>
            <a:srgbClr val="E2F2B4"/>
          </a:solidFill>
          <a:ln w="57150">
            <a:solidFill>
              <a:srgbClr val="660066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zh-TW" sz="3600" b="1">
              <a:solidFill>
                <a:srgbClr val="F31403"/>
              </a:solidFill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7632700" cy="863600"/>
          </a:xfrm>
        </p:spPr>
        <p:txBody>
          <a:bodyPr/>
          <a:lstStyle/>
          <a:p>
            <a:r>
              <a:rPr lang="en-US" altLang="zh-TW" sz="4400" dirty="0" smtClean="0">
                <a:solidFill>
                  <a:srgbClr val="660066"/>
                </a:solidFill>
              </a:rPr>
              <a:t>2. </a:t>
            </a:r>
            <a:r>
              <a:rPr lang="zh-TW" altLang="en-US" sz="4400" dirty="0">
                <a:solidFill>
                  <a:srgbClr val="660066"/>
                </a:solidFill>
              </a:rPr>
              <a:t>社會科學中的經濟學</a:t>
            </a:r>
          </a:p>
        </p:txBody>
      </p:sp>
      <p:sp>
        <p:nvSpPr>
          <p:cNvPr id="106505" name="Oval 9"/>
          <p:cNvSpPr>
            <a:spLocks noChangeArrowheads="1"/>
          </p:cNvSpPr>
          <p:nvPr/>
        </p:nvSpPr>
        <p:spPr bwMode="auto">
          <a:xfrm>
            <a:off x="971550" y="4941888"/>
            <a:ext cx="7345363" cy="1584325"/>
          </a:xfrm>
          <a:prstGeom prst="ellipse">
            <a:avLst/>
          </a:prstGeom>
          <a:solidFill>
            <a:srgbClr val="E6B8E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 b="1">
                <a:solidFill>
                  <a:srgbClr val="7A0C65"/>
                </a:solidFill>
              </a:rPr>
              <a:t>人與人的世界</a:t>
            </a:r>
          </a:p>
        </p:txBody>
      </p:sp>
      <p:sp>
        <p:nvSpPr>
          <p:cNvPr id="106509" name="Rectangle 13"/>
          <p:cNvSpPr>
            <a:spLocks noChangeArrowheads="1"/>
          </p:cNvSpPr>
          <p:nvPr/>
        </p:nvSpPr>
        <p:spPr bwMode="auto">
          <a:xfrm>
            <a:off x="3348038" y="1989138"/>
            <a:ext cx="2663825" cy="1800225"/>
          </a:xfrm>
          <a:prstGeom prst="rect">
            <a:avLst/>
          </a:prstGeom>
          <a:solidFill>
            <a:srgbClr val="EBC6B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3200" b="1">
                <a:solidFill>
                  <a:srgbClr val="F31403"/>
                </a:solidFill>
              </a:rPr>
              <a:t>經濟學</a:t>
            </a:r>
          </a:p>
        </p:txBody>
      </p:sp>
      <p:sp>
        <p:nvSpPr>
          <p:cNvPr id="106510" name="Rectangle 14"/>
          <p:cNvSpPr>
            <a:spLocks noChangeArrowheads="1"/>
          </p:cNvSpPr>
          <p:nvPr/>
        </p:nvSpPr>
        <p:spPr bwMode="auto">
          <a:xfrm>
            <a:off x="6372225" y="2636838"/>
            <a:ext cx="1800225" cy="10810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社會學</a:t>
            </a:r>
          </a:p>
        </p:txBody>
      </p:sp>
      <p:sp>
        <p:nvSpPr>
          <p:cNvPr id="106511" name="Rectangle 15"/>
          <p:cNvSpPr>
            <a:spLocks noChangeArrowheads="1"/>
          </p:cNvSpPr>
          <p:nvPr/>
        </p:nvSpPr>
        <p:spPr bwMode="auto">
          <a:xfrm>
            <a:off x="827088" y="2636838"/>
            <a:ext cx="1800225" cy="1081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800"/>
              <a:t>政治學</a:t>
            </a:r>
          </a:p>
        </p:txBody>
      </p:sp>
      <p:sp>
        <p:nvSpPr>
          <p:cNvPr id="106512" name="AutoShape 16"/>
          <p:cNvSpPr>
            <a:spLocks noChangeArrowheads="1"/>
          </p:cNvSpPr>
          <p:nvPr/>
        </p:nvSpPr>
        <p:spPr bwMode="auto">
          <a:xfrm rot="5400000">
            <a:off x="4139407" y="3358356"/>
            <a:ext cx="1009650" cy="187166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EBC6B3"/>
              </a:gs>
              <a:gs pos="100000">
                <a:srgbClr val="F3140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513" name="AutoShape 17"/>
          <p:cNvSpPr>
            <a:spLocks noChangeArrowheads="1"/>
          </p:cNvSpPr>
          <p:nvPr/>
        </p:nvSpPr>
        <p:spPr bwMode="auto">
          <a:xfrm rot="8156381">
            <a:off x="5724525" y="4005263"/>
            <a:ext cx="1223963" cy="86518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rgbClr val="185E33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514" name="AutoShape 18"/>
          <p:cNvSpPr>
            <a:spLocks noChangeArrowheads="1"/>
          </p:cNvSpPr>
          <p:nvPr/>
        </p:nvSpPr>
        <p:spPr bwMode="auto">
          <a:xfrm rot="2323866">
            <a:off x="2017713" y="3949700"/>
            <a:ext cx="1512887" cy="8651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rgbClr val="0000FF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517" name="Rectangle 21"/>
          <p:cNvSpPr>
            <a:spLocks noChangeArrowheads="1"/>
          </p:cNvSpPr>
          <p:nvPr/>
        </p:nvSpPr>
        <p:spPr bwMode="auto">
          <a:xfrm>
            <a:off x="395288" y="1341438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400" dirty="0">
                <a:solidFill>
                  <a:srgbClr val="7A0C65"/>
                </a:solidFill>
                <a:latin typeface="Garamond" pitchFamily="18" charset="0"/>
              </a:rPr>
              <a:t>社會科學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econ1003-04-production and profit-2011-1017</Template>
  <TotalTime>972</TotalTime>
  <Words>1474</Words>
  <Application>Microsoft Office PowerPoint</Application>
  <PresentationFormat>如螢幕大小 (4:3)</PresentationFormat>
  <Paragraphs>272</Paragraphs>
  <Slides>47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47</vt:i4>
      </vt:variant>
    </vt:vector>
  </HeadingPairs>
  <TitlesOfParts>
    <vt:vector size="48" baseType="lpstr">
      <vt:lpstr>Network</vt:lpstr>
      <vt:lpstr>經濟學 ECON1001   經濟學是什麼</vt:lpstr>
      <vt:lpstr>內容</vt:lpstr>
      <vt:lpstr> 一、  經濟學在知識中的地位</vt:lpstr>
      <vt:lpstr>1. 知識的四維度</vt:lpstr>
      <vt:lpstr>1-1. 自然世界：自然科學</vt:lpstr>
      <vt:lpstr>1-2. 人與人的世界：社會科學</vt:lpstr>
      <vt:lpstr>1-3. 內心世界：人文學</vt:lpstr>
      <vt:lpstr>1-4. 神鬼世界：宗教</vt:lpstr>
      <vt:lpstr>2. 社會科學中的經濟學</vt:lpstr>
      <vt:lpstr>2-1. 經濟學與其他科學的關係</vt:lpstr>
      <vt:lpstr> 二、  經濟學教導的理念</vt:lpstr>
      <vt:lpstr>1. 經濟學的三大理念</vt:lpstr>
      <vt:lpstr>1-1. 每個人心中都有一把尺：主觀</vt:lpstr>
      <vt:lpstr>1-2. 理想不一定能實現：經濟理性</vt:lpstr>
      <vt:lpstr>1-3. 天下沒有白吃的午餐：機會成本</vt:lpstr>
      <vt:lpstr>  三、  經濟學探討的三大問題</vt:lpstr>
      <vt:lpstr>1. 經濟學的三大問題</vt:lpstr>
      <vt:lpstr>1-1.  消費問題</vt:lpstr>
      <vt:lpstr>1-2. 生產問題</vt:lpstr>
      <vt:lpstr>1-3. 分配問題</vt:lpstr>
      <vt:lpstr>2. 經濟制度</vt:lpstr>
      <vt:lpstr>2-1. 各種經濟制度</vt:lpstr>
      <vt:lpstr>2-2. 自由經濟制度</vt:lpstr>
      <vt:lpstr>2-3. 計畫經濟制度</vt:lpstr>
      <vt:lpstr>2-4. 經濟體制的評價</vt:lpstr>
      <vt:lpstr>四、  經濟學的分析架構</vt:lpstr>
      <vt:lpstr>1. 人與人的關係</vt:lpstr>
      <vt:lpstr>2. 一人世界</vt:lpstr>
      <vt:lpstr>2-1. 一人世界的經濟分析：極大化分析</vt:lpstr>
      <vt:lpstr>3. 二人世界</vt:lpstr>
      <vt:lpstr>3-1. 二人世界的經濟決策：賽局分析</vt:lpstr>
      <vt:lpstr>3-2. 延伸的二人世界</vt:lpstr>
      <vt:lpstr>4. 多人世界</vt:lpstr>
      <vt:lpstr>4.1 多人世界下的經濟決策</vt:lpstr>
      <vt:lpstr>  五、  經濟學的演進</vt:lpstr>
      <vt:lpstr>1.  資源利用的定義</vt:lpstr>
      <vt:lpstr>1-1. 追星夢</vt:lpstr>
      <vt:lpstr>1-2. To reach the unreachable star </vt:lpstr>
      <vt:lpstr>1-3. The Impossible Dream</vt:lpstr>
      <vt:lpstr>2. 研究對象的定義</vt:lpstr>
      <vt:lpstr>投影片 41</vt:lpstr>
      <vt:lpstr>投影片 42</vt:lpstr>
      <vt:lpstr>投影片 43</vt:lpstr>
      <vt:lpstr>投影片 44</vt:lpstr>
      <vt:lpstr>投影片 45</vt:lpstr>
      <vt:lpstr>投影片 46</vt:lpstr>
      <vt:lpstr>投影片 47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棒棒</dc:creator>
  <cp:lastModifiedBy>HCS</cp:lastModifiedBy>
  <cp:revision>143</cp:revision>
  <dcterms:created xsi:type="dcterms:W3CDTF">2010-07-09T09:30:53Z</dcterms:created>
  <dcterms:modified xsi:type="dcterms:W3CDTF">2014-09-26T23:15:20Z</dcterms:modified>
</cp:coreProperties>
</file>